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1729" r:id="rId2"/>
    <p:sldId id="1658" r:id="rId3"/>
    <p:sldId id="1745" r:id="rId4"/>
    <p:sldId id="1652" r:id="rId5"/>
    <p:sldId id="1748" r:id="rId6"/>
    <p:sldId id="1746" r:id="rId7"/>
    <p:sldId id="1747" r:id="rId8"/>
    <p:sldId id="1762" r:id="rId9"/>
    <p:sldId id="1742" r:id="rId10"/>
    <p:sldId id="1737" r:id="rId11"/>
    <p:sldId id="1743" r:id="rId12"/>
    <p:sldId id="1774" r:id="rId13"/>
    <p:sldId id="1763" r:id="rId14"/>
    <p:sldId id="1764" r:id="rId15"/>
    <p:sldId id="1765" r:id="rId16"/>
    <p:sldId id="1766" r:id="rId17"/>
    <p:sldId id="1772" r:id="rId18"/>
    <p:sldId id="1775" r:id="rId19"/>
    <p:sldId id="1773" r:id="rId20"/>
    <p:sldId id="1784" r:id="rId21"/>
    <p:sldId id="1785" r:id="rId22"/>
    <p:sldId id="1786" r:id="rId23"/>
    <p:sldId id="1787" r:id="rId24"/>
    <p:sldId id="1788" r:id="rId25"/>
    <p:sldId id="1790" r:id="rId26"/>
    <p:sldId id="1791" r:id="rId27"/>
    <p:sldId id="1793" r:id="rId28"/>
    <p:sldId id="1804" r:id="rId29"/>
    <p:sldId id="1805" r:id="rId30"/>
    <p:sldId id="1796" r:id="rId31"/>
    <p:sldId id="1806" r:id="rId32"/>
    <p:sldId id="1818" r:id="rId33"/>
    <p:sldId id="1817" r:id="rId34"/>
    <p:sldId id="1779" r:id="rId35"/>
    <p:sldId id="1807" r:id="rId36"/>
    <p:sldId id="1780" r:id="rId37"/>
    <p:sldId id="1797" r:id="rId38"/>
    <p:sldId id="1799" r:id="rId39"/>
    <p:sldId id="1800" r:id="rId40"/>
    <p:sldId id="1801" r:id="rId41"/>
    <p:sldId id="1803" r:id="rId42"/>
    <p:sldId id="1808" r:id="rId43"/>
    <p:sldId id="1819" r:id="rId44"/>
    <p:sldId id="1811" r:id="rId45"/>
    <p:sldId id="1821" r:id="rId46"/>
    <p:sldId id="1810" r:id="rId47"/>
    <p:sldId id="1815" r:id="rId48"/>
    <p:sldId id="1825" r:id="rId49"/>
    <p:sldId id="1822" r:id="rId50"/>
    <p:sldId id="1813" r:id="rId51"/>
    <p:sldId id="1816" r:id="rId52"/>
    <p:sldId id="1749" r:id="rId53"/>
    <p:sldId id="1750" r:id="rId54"/>
    <p:sldId id="1751" r:id="rId55"/>
    <p:sldId id="1752" r:id="rId56"/>
    <p:sldId id="1753" r:id="rId57"/>
    <p:sldId id="1754" r:id="rId58"/>
    <p:sldId id="1755" r:id="rId59"/>
    <p:sldId id="1756" r:id="rId60"/>
    <p:sldId id="1761" r:id="rId61"/>
  </p:sldIdLst>
  <p:sldSz cx="9144000" cy="6858000" type="screen4x3"/>
  <p:notesSz cx="6991350" cy="9282113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F88"/>
    <a:srgbClr val="E7E7E7"/>
    <a:srgbClr val="AAFFAC"/>
    <a:srgbClr val="FBFF91"/>
    <a:srgbClr val="3DFF28"/>
    <a:srgbClr val="BAFFAC"/>
    <a:srgbClr val="8DFBEC"/>
    <a:srgbClr val="FFA55D"/>
    <a:srgbClr val="7AFF44"/>
    <a:srgbClr val="F4C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7" autoAdjust="0"/>
    <p:restoredTop sz="99803" autoAdjust="0"/>
  </p:normalViewPr>
  <p:slideViewPr>
    <p:cSldViewPr snapToGrid="0">
      <p:cViewPr>
        <p:scale>
          <a:sx n="165" d="100"/>
          <a:sy n="165" d="100"/>
        </p:scale>
        <p:origin x="-280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792"/>
    </p:cViewPr>
  </p:sorterViewPr>
  <p:notesViewPr>
    <p:cSldViewPr snapToGrid="0">
      <p:cViewPr varScale="1">
        <p:scale>
          <a:sx n="58" d="100"/>
          <a:sy n="58" d="100"/>
        </p:scale>
        <p:origin x="-2496" y="-96"/>
      </p:cViewPr>
      <p:guideLst>
        <p:guide orient="horz" pos="2923"/>
        <p:guide pos="220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handoutMaster" Target="handoutMasters/handout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ctr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ctr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4D328B2F-E4A9-4B42-9114-8FE517F38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08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262AFDE-5065-4356-9A1D-319F9FBCF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73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5F821-53FB-4708-9C2C-8B377EA7641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Mobicom'98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1998 Vaidya, Texas A&amp;M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4A4FE-C508-445A-BEEA-5241DB609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Mobicom'98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1998 Vaidya, Texas A&amp;M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87A4A-469E-41B4-A4BB-20E7ADC1F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Mobicom'98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1998 Vaidya, Texas A&amp;M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0D3AB-AD66-458A-851D-A518A4FC2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Mobicom'98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1998 Vaidya, Texas A&amp;M University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62DA2-7D97-4C00-81E8-746481673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Mobicom'98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1998 Vaidya, Texas A&amp;M University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90451-B3EB-4D27-9BF6-B2ED89E43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Mobicom'98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1998 Vaidya, Texas A&amp;M University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5E721-646B-43FE-9C59-B1DD65377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Mobicom'98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1998 Vaidya, Texas A&amp;M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7DEF5-A307-4F25-8C66-A6D5B0584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Mobicom'98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1998 Vaidya, Texas A&amp;M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EE0C2-57FB-4ADE-AB30-1194CE51D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Mobicom'98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1998 Vaidya, Texas A&amp;M University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EC7BB-7051-4029-9E77-635DAEA5F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Mobicom'98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1998 Vaidya, Texas A&amp;M University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51084-5C69-499E-A268-F024F6114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Mobicom'98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1998 Vaidya, Texas A&amp;M University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AEBF2-5F63-4212-9814-96C2174E3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Mobicom'98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1998 Vaidya, Texas A&amp;M University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2C1C9-E007-43BE-85CB-100AF574E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Mobicom'98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1998 Vaidya, Texas A&amp;M University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92685-606E-40D3-AC53-BA20005A5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Mobicom'98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1998 Vaidya, Texas A&amp;M University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22931-C89A-41AC-84F8-145AE746D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Mobicom'98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(c) 1998 Vaidya, Texas A&amp;M University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latin typeface="Helvetica"/>
                <a:cs typeface="Helvetica"/>
              </a:defRPr>
            </a:lvl1pPr>
          </a:lstStyle>
          <a:p>
            <a:pPr>
              <a:defRPr/>
            </a:pPr>
            <a:fld id="{9FF9E353-2231-45A2-B736-4E2E121B5C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Helvetica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Marlett" pitchFamily="2" charset="2"/>
        <a:buChar char="g"/>
        <a:defRPr sz="24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5000"/>
        <a:buFont typeface="Marlett" pitchFamily="2" charset="2"/>
        <a:buChar char="i"/>
        <a:defRPr sz="2000">
          <a:solidFill>
            <a:schemeClr val="tx1"/>
          </a:solidFill>
          <a:latin typeface="Helvetica"/>
          <a:cs typeface="Helvetic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75000"/>
        <a:buChar char="•"/>
        <a:defRPr sz="2000">
          <a:solidFill>
            <a:schemeClr val="tx1"/>
          </a:solidFill>
          <a:latin typeface="Helvetica"/>
          <a:cs typeface="Helvetic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Helvetica"/>
          <a:cs typeface="Helvetic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Helvetica"/>
          <a:cs typeface="Helvetic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oleObject" Target="../embeddings/oleObject6.bin"/><Relationship Id="rId13" Type="http://schemas.openxmlformats.org/officeDocument/2006/relationships/oleObject" Target="../embeddings/oleObject7.bin"/><Relationship Id="rId14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image" Target="../media/image7.emf"/><Relationship Id="rId13" Type="http://schemas.openxmlformats.org/officeDocument/2006/relationships/oleObject" Target="../embeddings/oleObject14.bin"/><Relationship Id="rId14" Type="http://schemas.openxmlformats.org/officeDocument/2006/relationships/oleObject" Target="../embeddings/oleObject15.bin"/><Relationship Id="rId15" Type="http://schemas.openxmlformats.org/officeDocument/2006/relationships/oleObject" Target="../embeddings/oleObject16.bin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5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image" Target="../media/image7.emf"/><Relationship Id="rId13" Type="http://schemas.openxmlformats.org/officeDocument/2006/relationships/oleObject" Target="../embeddings/oleObject23.bin"/><Relationship Id="rId14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5.e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Byzantine Vector Consensus</a:t>
            </a:r>
            <a:br>
              <a:rPr lang="en-US" dirty="0" smtClean="0"/>
            </a:br>
            <a:r>
              <a:rPr lang="en-US" dirty="0" smtClean="0"/>
              <a:t>in Complete Graphs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rgbClr val="008000"/>
                </a:solidFill>
              </a:rPr>
              <a:t>Nitin Vaidya</a:t>
            </a:r>
            <a:r>
              <a:rPr lang="en-US" sz="2400" dirty="0">
                <a:solidFill>
                  <a:srgbClr val="008000"/>
                </a:solidFill>
              </a:rPr>
              <a:t/>
            </a:r>
            <a:br>
              <a:rPr lang="en-US" sz="2400" dirty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University of Illinois at Urbana-Champaign</a:t>
            </a:r>
            <a:r>
              <a:rPr lang="en-US" sz="2400" dirty="0" smtClean="0">
                <a:solidFill>
                  <a:srgbClr val="993300"/>
                </a:solidFill>
              </a:rPr>
              <a:t/>
            </a:r>
            <a:br>
              <a:rPr lang="en-US" sz="2400" dirty="0" smtClean="0">
                <a:solidFill>
                  <a:srgbClr val="993300"/>
                </a:solidFill>
              </a:rPr>
            </a:br>
            <a:r>
              <a:rPr lang="en-US" sz="2400" dirty="0">
                <a:solidFill>
                  <a:srgbClr val="993300"/>
                </a:solidFill>
              </a:rPr>
              <a:t/>
            </a:r>
            <a:br>
              <a:rPr lang="en-US" sz="2400" dirty="0">
                <a:solidFill>
                  <a:srgbClr val="9933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Vijay </a:t>
            </a:r>
            <a:r>
              <a:rPr lang="en-US" sz="2400" dirty="0" err="1" smtClean="0">
                <a:solidFill>
                  <a:srgbClr val="008000"/>
                </a:solidFill>
              </a:rPr>
              <a:t>Garg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rgbClr val="7F7F7F"/>
                </a:solidFill>
              </a:rPr>
              <a:t>University of Texas at Austin</a:t>
            </a:r>
            <a:endParaRPr lang="en-US" sz="2000" dirty="0" smtClean="0">
              <a:solidFill>
                <a:srgbClr val="7F7F7F"/>
              </a:solidFill>
            </a:endParaRPr>
          </a:p>
        </p:txBody>
      </p:sp>
      <p:pic>
        <p:nvPicPr>
          <p:cNvPr id="8" name="Picture 7" descr="nsf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3" y="5980545"/>
            <a:ext cx="789536" cy="794293"/>
          </a:xfrm>
          <a:prstGeom prst="rect">
            <a:avLst/>
          </a:prstGeom>
        </p:spPr>
      </p:pic>
      <p:pic>
        <p:nvPicPr>
          <p:cNvPr id="9" name="Picture 8" descr="ar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70" y="6018517"/>
            <a:ext cx="737391" cy="73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99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Necessary and Sufficient Conditions</a:t>
            </a:r>
            <a:br>
              <a:rPr lang="en-US" dirty="0" smtClean="0"/>
            </a:br>
            <a:r>
              <a:rPr lang="en-US" dirty="0"/>
              <a:t>(</a:t>
            </a:r>
            <a:r>
              <a:rPr lang="en-US" dirty="0" smtClean="0"/>
              <a:t>Complete Graphs)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Exact consensus in </a:t>
            </a:r>
            <a:r>
              <a:rPr lang="en-US" dirty="0" smtClean="0">
                <a:solidFill>
                  <a:srgbClr val="800000"/>
                </a:solidFill>
              </a:rPr>
              <a:t>synchronous systems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		</a:t>
            </a:r>
            <a:r>
              <a:rPr lang="en-US" dirty="0" smtClean="0">
                <a:solidFill>
                  <a:srgbClr val="3366FF"/>
                </a:solidFill>
              </a:rPr>
              <a:t>n</a:t>
            </a:r>
            <a:r>
              <a:rPr lang="en-US" dirty="0" smtClean="0"/>
              <a:t>  ≥  </a:t>
            </a:r>
            <a:r>
              <a:rPr lang="en-US" dirty="0" smtClean="0">
                <a:solidFill>
                  <a:srgbClr val="2E9246"/>
                </a:solidFill>
              </a:rPr>
              <a:t>max(3,d+1)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f </a:t>
            </a:r>
            <a:r>
              <a:rPr lang="en-US" dirty="0" smtClean="0"/>
              <a:t>+</a:t>
            </a:r>
            <a:r>
              <a:rPr lang="en-US" dirty="0"/>
              <a:t>1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Approximate consensus in </a:t>
            </a:r>
            <a:r>
              <a:rPr lang="en-US" dirty="0" smtClean="0">
                <a:solidFill>
                  <a:srgbClr val="800000"/>
                </a:solidFill>
              </a:rPr>
              <a:t>asynchronous systems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		</a:t>
            </a:r>
            <a:r>
              <a:rPr lang="en-US" dirty="0" smtClean="0">
                <a:solidFill>
                  <a:srgbClr val="3366FF"/>
                </a:solidFill>
              </a:rPr>
              <a:t>n</a:t>
            </a:r>
            <a:r>
              <a:rPr lang="en-US" dirty="0" smtClean="0"/>
              <a:t>  </a:t>
            </a:r>
            <a:r>
              <a:rPr lang="en-US" dirty="0"/>
              <a:t>≥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2E9246"/>
                </a:solidFill>
              </a:rPr>
              <a:t>(d+2)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f </a:t>
            </a:r>
            <a:r>
              <a:rPr lang="en-US" dirty="0" smtClean="0"/>
              <a:t>+1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3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Similar results for </a:t>
            </a:r>
            <a:r>
              <a:rPr lang="en-US" dirty="0" smtClean="0">
                <a:solidFill>
                  <a:srgbClr val="800000"/>
                </a:solidFill>
              </a:rPr>
              <a:t>asynchronous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systems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Hammurabi Mendes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&amp;</a:t>
            </a:r>
            <a:r>
              <a:rPr lang="en-US" dirty="0" smtClean="0"/>
              <a:t>  Maurice </a:t>
            </a:r>
            <a:r>
              <a:rPr lang="en-US" dirty="0" err="1" smtClean="0"/>
              <a:t>Herlihy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365" y="4402669"/>
            <a:ext cx="992909" cy="14893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728" y="4433455"/>
            <a:ext cx="1308484" cy="130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71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497216"/>
              </p:ext>
            </p:extLst>
          </p:nvPr>
        </p:nvGraphicFramePr>
        <p:xfrm>
          <a:off x="1654847" y="2967181"/>
          <a:ext cx="6142182" cy="1789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394"/>
                <a:gridCol w="2047394"/>
                <a:gridCol w="2047394"/>
              </a:tblGrid>
              <a:tr h="59651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Necessity</a:t>
                      </a:r>
                      <a:endParaRPr lang="en-US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Sufficiency</a:t>
                      </a:r>
                      <a:endParaRPr lang="en-US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651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Synchronous</a:t>
                      </a:r>
                      <a:endParaRPr lang="en-US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2E9246"/>
                          </a:solidFill>
                          <a:latin typeface="Arial"/>
                          <a:cs typeface="Arial"/>
                        </a:rPr>
                        <a:t>max(3,d+1)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f 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F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2E9246"/>
                          </a:solidFill>
                          <a:latin typeface="Arial"/>
                          <a:cs typeface="Arial"/>
                        </a:rPr>
                        <a:t>max(3,d+1)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f 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651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Asynchronous</a:t>
                      </a:r>
                      <a:endParaRPr lang="en-US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2E9246"/>
                          </a:solidFill>
                          <a:latin typeface="Arial"/>
                          <a:cs typeface="Arial"/>
                        </a:rPr>
                        <a:t>(d+2)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f 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2E9246"/>
                          </a:solidFill>
                          <a:latin typeface="Arial"/>
                          <a:cs typeface="Arial"/>
                        </a:rPr>
                        <a:t>(d+2)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f 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817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Synchronous Systems: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3366FF"/>
                </a:solidFill>
              </a:rPr>
              <a:t>n</a:t>
            </a:r>
            <a:r>
              <a:rPr lang="en-US" dirty="0" smtClean="0"/>
              <a:t>  </a:t>
            </a:r>
            <a:r>
              <a:rPr lang="en-US" dirty="0"/>
              <a:t>≥  </a:t>
            </a:r>
            <a:r>
              <a:rPr lang="en-US" dirty="0">
                <a:solidFill>
                  <a:srgbClr val="2E9246"/>
                </a:solidFill>
              </a:rPr>
              <a:t>max(3,d+1)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f </a:t>
            </a:r>
            <a:r>
              <a:rPr lang="en-US" dirty="0">
                <a:solidFill>
                  <a:srgbClr val="000000"/>
                </a:solidFill>
              </a:rPr>
              <a:t>+</a:t>
            </a:r>
            <a:r>
              <a:rPr lang="en-US" dirty="0" smtClean="0">
                <a:solidFill>
                  <a:srgbClr val="000000"/>
                </a:solidFill>
              </a:rPr>
              <a:t>1</a:t>
            </a:r>
            <a:r>
              <a:rPr lang="en-US" dirty="0" smtClean="0"/>
              <a:t>   necessary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24000"/>
            <a:ext cx="8165715" cy="4572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3366FF"/>
                </a:solidFill>
              </a:rPr>
              <a:t>n</a:t>
            </a:r>
            <a:r>
              <a:rPr lang="en-US" dirty="0" smtClean="0"/>
              <a:t>  </a:t>
            </a:r>
            <a:r>
              <a:rPr lang="en-US" dirty="0"/>
              <a:t>≥  </a:t>
            </a:r>
            <a:r>
              <a:rPr lang="en-US" dirty="0" smtClean="0">
                <a:solidFill>
                  <a:srgbClr val="2E9246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f </a:t>
            </a:r>
            <a:r>
              <a:rPr lang="en-US" dirty="0">
                <a:solidFill>
                  <a:srgbClr val="000000"/>
                </a:solidFill>
              </a:rPr>
              <a:t>+</a:t>
            </a:r>
            <a:r>
              <a:rPr lang="en-US" dirty="0" smtClean="0">
                <a:solidFill>
                  <a:srgbClr val="000000"/>
                </a:solidFill>
              </a:rPr>
              <a:t>1    necessary due to </a:t>
            </a:r>
            <a:r>
              <a:rPr lang="en-US" dirty="0" err="1" smtClean="0">
                <a:solidFill>
                  <a:srgbClr val="000000"/>
                </a:solidFill>
              </a:rPr>
              <a:t>Lamport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Shostak</a:t>
            </a:r>
            <a:r>
              <a:rPr lang="en-US" dirty="0" smtClean="0">
                <a:solidFill>
                  <a:srgbClr val="000000"/>
                </a:solidFill>
              </a:rPr>
              <a:t>, Pease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339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486121" y="4541212"/>
            <a:ext cx="4010121" cy="1754909"/>
          </a:xfrm>
          <a:prstGeom prst="rect">
            <a:avLst/>
          </a:prstGeom>
          <a:solidFill>
            <a:srgbClr val="FBFF9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Synchronous Systems: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3366FF"/>
                </a:solidFill>
              </a:rPr>
              <a:t>n</a:t>
            </a:r>
            <a:r>
              <a:rPr lang="en-US" dirty="0" smtClean="0"/>
              <a:t>  </a:t>
            </a:r>
            <a:r>
              <a:rPr lang="en-US" dirty="0"/>
              <a:t>≥  </a:t>
            </a:r>
            <a:r>
              <a:rPr lang="en-US" dirty="0">
                <a:solidFill>
                  <a:srgbClr val="2E9246"/>
                </a:solidFill>
              </a:rPr>
              <a:t>max(3,d+1)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f </a:t>
            </a:r>
            <a:r>
              <a:rPr lang="en-US" dirty="0">
                <a:solidFill>
                  <a:srgbClr val="000000"/>
                </a:solidFill>
              </a:rPr>
              <a:t>+</a:t>
            </a:r>
            <a:r>
              <a:rPr lang="en-US" dirty="0" smtClean="0">
                <a:solidFill>
                  <a:srgbClr val="000000"/>
                </a:solidFill>
              </a:rPr>
              <a:t>1</a:t>
            </a:r>
            <a:r>
              <a:rPr lang="en-US" dirty="0" smtClean="0"/>
              <a:t>   necessary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24000"/>
            <a:ext cx="8165715" cy="4572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3366FF"/>
                </a:solidFill>
              </a:rPr>
              <a:t>n</a:t>
            </a:r>
            <a:r>
              <a:rPr lang="en-US" dirty="0" smtClean="0"/>
              <a:t>  </a:t>
            </a:r>
            <a:r>
              <a:rPr lang="en-US" dirty="0"/>
              <a:t>≥  </a:t>
            </a:r>
            <a:r>
              <a:rPr lang="en-US" dirty="0" smtClean="0">
                <a:solidFill>
                  <a:srgbClr val="2E9246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f </a:t>
            </a:r>
            <a:r>
              <a:rPr lang="en-US" dirty="0">
                <a:solidFill>
                  <a:srgbClr val="000000"/>
                </a:solidFill>
              </a:rPr>
              <a:t>+</a:t>
            </a:r>
            <a:r>
              <a:rPr lang="en-US" dirty="0" smtClean="0">
                <a:solidFill>
                  <a:srgbClr val="000000"/>
                </a:solidFill>
              </a:rPr>
              <a:t>1    necessary due to </a:t>
            </a:r>
            <a:r>
              <a:rPr lang="en-US" dirty="0" err="1" smtClean="0">
                <a:solidFill>
                  <a:srgbClr val="000000"/>
                </a:solidFill>
              </a:rPr>
              <a:t>Lamport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Shostak</a:t>
            </a:r>
            <a:r>
              <a:rPr lang="en-US" dirty="0" smtClean="0">
                <a:solidFill>
                  <a:srgbClr val="000000"/>
                </a:solidFill>
              </a:rPr>
              <a:t>, Pease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Proof of </a:t>
            </a:r>
            <a:r>
              <a:rPr lang="en-US" dirty="0" smtClean="0"/>
              <a:t> </a:t>
            </a:r>
            <a:r>
              <a:rPr lang="en-US" dirty="0">
                <a:solidFill>
                  <a:srgbClr val="3366FF"/>
                </a:solidFill>
              </a:rPr>
              <a:t>n</a:t>
            </a:r>
            <a:r>
              <a:rPr lang="en-US" dirty="0"/>
              <a:t>  ≥  </a:t>
            </a:r>
            <a:r>
              <a:rPr lang="en-US" dirty="0" smtClean="0">
                <a:solidFill>
                  <a:srgbClr val="2E9246"/>
                </a:solidFill>
              </a:rPr>
              <a:t>(d</a:t>
            </a:r>
            <a:r>
              <a:rPr lang="en-US" dirty="0">
                <a:solidFill>
                  <a:srgbClr val="2E9246"/>
                </a:solidFill>
              </a:rPr>
              <a:t>+1)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f </a:t>
            </a:r>
            <a:r>
              <a:rPr lang="en-US" dirty="0">
                <a:solidFill>
                  <a:srgbClr val="000000"/>
                </a:solidFill>
              </a:rPr>
              <a:t>+1</a:t>
            </a:r>
            <a:r>
              <a:rPr lang="en-US" dirty="0"/>
              <a:t> </a:t>
            </a:r>
            <a:r>
              <a:rPr lang="en-US" dirty="0" smtClean="0"/>
              <a:t> by contradiction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suppose that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f = 1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n ≤ (d+1)</a:t>
            </a:r>
          </a:p>
        </p:txBody>
      </p:sp>
    </p:spTree>
    <p:extLst>
      <p:ext uri="{BB962C8B-B14F-4D97-AF65-F5344CB8AC3E}">
        <p14:creationId xmlns:p14="http://schemas.microsoft.com/office/powerpoint/2010/main" val="3904987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 ≤ </a:t>
            </a:r>
            <a:r>
              <a:rPr lang="en-US" dirty="0" smtClean="0"/>
              <a:t>d</a:t>
            </a:r>
            <a:r>
              <a:rPr lang="en-US" dirty="0"/>
              <a:t>+</a:t>
            </a:r>
            <a:r>
              <a:rPr lang="en-US" dirty="0" smtClean="0"/>
              <a:t>1 = 3     when d =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fault-free processes, with inputs shown below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586788" y="3733031"/>
            <a:ext cx="1" cy="287096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347576" y="5472545"/>
            <a:ext cx="375612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885599"/>
              </p:ext>
            </p:extLst>
          </p:nvPr>
        </p:nvGraphicFramePr>
        <p:xfrm>
          <a:off x="3089370" y="4137891"/>
          <a:ext cx="432029" cy="72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1" name="Equation" r:id="rId3" imgW="279400" imgH="469900" progId="Equation.DSMT4">
                  <p:embed/>
                </p:oleObj>
              </mc:Choice>
              <mc:Fallback>
                <p:oleObj name="Equation" r:id="rId3" imgW="2794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89370" y="4137891"/>
                        <a:ext cx="432029" cy="726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359450"/>
              </p:ext>
            </p:extLst>
          </p:nvPr>
        </p:nvGraphicFramePr>
        <p:xfrm>
          <a:off x="4611831" y="5537200"/>
          <a:ext cx="432029" cy="72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2" name="Equation" r:id="rId5" imgW="279400" imgH="469900" progId="Equation.DSMT4">
                  <p:embed/>
                </p:oleObj>
              </mc:Choice>
              <mc:Fallback>
                <p:oleObj name="Equation" r:id="rId5" imgW="2794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11831" y="5537200"/>
                        <a:ext cx="432029" cy="726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396687"/>
              </p:ext>
            </p:extLst>
          </p:nvPr>
        </p:nvGraphicFramePr>
        <p:xfrm>
          <a:off x="3086292" y="5504873"/>
          <a:ext cx="432029" cy="72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3" name="Equation" r:id="rId7" imgW="279400" imgH="469900" progId="Equation.DSMT4">
                  <p:embed/>
                </p:oleObj>
              </mc:Choice>
              <mc:Fallback>
                <p:oleObj name="Equation" r:id="rId7" imgW="2794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86292" y="5504873"/>
                        <a:ext cx="432029" cy="726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/>
          <p:cNvSpPr/>
          <p:nvPr/>
        </p:nvSpPr>
        <p:spPr bwMode="auto">
          <a:xfrm>
            <a:off x="3571394" y="4441151"/>
            <a:ext cx="45719" cy="53879"/>
          </a:xfrm>
          <a:prstGeom prst="ellipse">
            <a:avLst/>
          </a:prstGeom>
          <a:solidFill>
            <a:srgbClr val="7AFF44"/>
          </a:solidFill>
          <a:ln w="28575" cap="flat" cmpd="sng" algn="ctr">
            <a:solidFill>
              <a:srgbClr val="3DFF2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562158" y="5432521"/>
            <a:ext cx="45719" cy="53879"/>
          </a:xfrm>
          <a:prstGeom prst="ellipse">
            <a:avLst/>
          </a:prstGeom>
          <a:solidFill>
            <a:srgbClr val="7AFF44"/>
          </a:solidFill>
          <a:ln w="28575" cap="flat" cmpd="sng" algn="ctr">
            <a:solidFill>
              <a:srgbClr val="3DFF2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761345" y="5438679"/>
            <a:ext cx="45719" cy="53879"/>
          </a:xfrm>
          <a:prstGeom prst="ellipse">
            <a:avLst/>
          </a:prstGeom>
          <a:solidFill>
            <a:srgbClr val="7AFF44"/>
          </a:solidFill>
          <a:ln w="28575" cap="flat" cmpd="sng" algn="ctr">
            <a:solidFill>
              <a:srgbClr val="3DFF2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05080" y="434109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Arial"/>
                <a:cs typeface="Arial"/>
              </a:rPr>
              <a:t>Process A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15669" y="5678824"/>
            <a:ext cx="1249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Arial"/>
                <a:cs typeface="Arial"/>
              </a:rPr>
              <a:t>Process C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3104" y="5669588"/>
            <a:ext cx="1236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Arial"/>
                <a:cs typeface="Arial"/>
              </a:rPr>
              <a:t>Process B</a:t>
            </a:r>
            <a:endParaRPr lang="en-U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8579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A’s Viewpoint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B faulty :  output on </a:t>
            </a:r>
            <a:r>
              <a:rPr lang="en-US" dirty="0" smtClean="0">
                <a:solidFill>
                  <a:srgbClr val="2E9246"/>
                </a:solidFill>
              </a:rPr>
              <a:t>green</a:t>
            </a:r>
            <a:r>
              <a:rPr lang="en-US" dirty="0" smtClean="0"/>
              <a:t> segment (for validity)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3586788" y="3733031"/>
            <a:ext cx="1" cy="287096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2347576" y="5472545"/>
            <a:ext cx="375612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552576"/>
              </p:ext>
            </p:extLst>
          </p:nvPr>
        </p:nvGraphicFramePr>
        <p:xfrm>
          <a:off x="3089370" y="4137891"/>
          <a:ext cx="432029" cy="72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2" name="Equation" r:id="rId3" imgW="279400" imgH="469900" progId="Equation.DSMT4">
                  <p:embed/>
                </p:oleObj>
              </mc:Choice>
              <mc:Fallback>
                <p:oleObj name="Equation" r:id="rId3" imgW="2794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89370" y="4137891"/>
                        <a:ext cx="432029" cy="726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884150"/>
              </p:ext>
            </p:extLst>
          </p:nvPr>
        </p:nvGraphicFramePr>
        <p:xfrm>
          <a:off x="4611831" y="5537200"/>
          <a:ext cx="432029" cy="72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3" name="Equation" r:id="rId5" imgW="279400" imgH="469900" progId="Equation.DSMT4">
                  <p:embed/>
                </p:oleObj>
              </mc:Choice>
              <mc:Fallback>
                <p:oleObj name="Equation" r:id="rId5" imgW="2794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11831" y="5537200"/>
                        <a:ext cx="432029" cy="726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18274"/>
              </p:ext>
            </p:extLst>
          </p:nvPr>
        </p:nvGraphicFramePr>
        <p:xfrm>
          <a:off x="3086292" y="5504873"/>
          <a:ext cx="432029" cy="72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4" name="Equation" r:id="rId7" imgW="279400" imgH="469900" progId="Equation.DSMT4">
                  <p:embed/>
                </p:oleObj>
              </mc:Choice>
              <mc:Fallback>
                <p:oleObj name="Equation" r:id="rId7" imgW="2794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86292" y="5504873"/>
                        <a:ext cx="432029" cy="726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 bwMode="auto">
          <a:xfrm>
            <a:off x="3571394" y="4441151"/>
            <a:ext cx="45719" cy="53879"/>
          </a:xfrm>
          <a:prstGeom prst="ellipse">
            <a:avLst/>
          </a:prstGeom>
          <a:solidFill>
            <a:srgbClr val="7AFF44"/>
          </a:solidFill>
          <a:ln w="28575" cap="flat" cmpd="sng" algn="ctr">
            <a:solidFill>
              <a:srgbClr val="3DFF2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562158" y="5432521"/>
            <a:ext cx="45719" cy="53879"/>
          </a:xfrm>
          <a:prstGeom prst="ellipse">
            <a:avLst/>
          </a:prstGeom>
          <a:solidFill>
            <a:srgbClr val="7AFF44"/>
          </a:solidFill>
          <a:ln w="28575" cap="flat" cmpd="sng" algn="ctr">
            <a:solidFill>
              <a:srgbClr val="3DFF2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61345" y="5438679"/>
            <a:ext cx="45719" cy="53879"/>
          </a:xfrm>
          <a:prstGeom prst="ellipse">
            <a:avLst/>
          </a:prstGeom>
          <a:solidFill>
            <a:srgbClr val="7AFF44"/>
          </a:solidFill>
          <a:ln w="28575" cap="flat" cmpd="sng" algn="ctr">
            <a:solidFill>
              <a:srgbClr val="3DFF2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05080" y="434109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Arial"/>
                <a:cs typeface="Arial"/>
              </a:rPr>
              <a:t>Process A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15669" y="5678824"/>
            <a:ext cx="1249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Arial"/>
                <a:cs typeface="Arial"/>
              </a:rPr>
              <a:t>Process C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3104" y="5669588"/>
            <a:ext cx="1236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Arial"/>
                <a:cs typeface="Arial"/>
              </a:rPr>
              <a:t>Process B</a:t>
            </a:r>
            <a:endParaRPr lang="en-US" sz="1800" dirty="0">
              <a:latin typeface="Arial"/>
              <a:cs typeface="Arial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595024" y="4464435"/>
            <a:ext cx="1173787" cy="9896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E924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86946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A’s Viewpoint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B faulty :  output on </a:t>
            </a:r>
            <a:r>
              <a:rPr lang="en-US" dirty="0" smtClean="0">
                <a:solidFill>
                  <a:srgbClr val="2E9246"/>
                </a:solidFill>
              </a:rPr>
              <a:t>green</a:t>
            </a:r>
            <a:r>
              <a:rPr lang="en-US" dirty="0" smtClean="0"/>
              <a:t> segment </a:t>
            </a:r>
            <a:r>
              <a:rPr lang="en-US" dirty="0"/>
              <a:t>(for validity</a:t>
            </a:r>
            <a:r>
              <a:rPr lang="en-US" dirty="0" smtClean="0"/>
              <a:t>)</a:t>
            </a:r>
          </a:p>
          <a:p>
            <a:r>
              <a:rPr lang="en-US" dirty="0"/>
              <a:t>If C faulty : </a:t>
            </a:r>
            <a:r>
              <a:rPr lang="en-US" dirty="0" smtClean="0"/>
              <a:t> output </a:t>
            </a:r>
            <a:r>
              <a:rPr lang="en-US" dirty="0"/>
              <a:t>on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segment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3586788" y="3733031"/>
            <a:ext cx="1" cy="287096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2347576" y="5472545"/>
            <a:ext cx="375612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771331"/>
              </p:ext>
            </p:extLst>
          </p:nvPr>
        </p:nvGraphicFramePr>
        <p:xfrm>
          <a:off x="3089370" y="4137891"/>
          <a:ext cx="432029" cy="72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91" name="Equation" r:id="rId3" imgW="279400" imgH="469900" progId="Equation.DSMT4">
                  <p:embed/>
                </p:oleObj>
              </mc:Choice>
              <mc:Fallback>
                <p:oleObj name="Equation" r:id="rId3" imgW="2794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89370" y="4137891"/>
                        <a:ext cx="432029" cy="726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686357"/>
              </p:ext>
            </p:extLst>
          </p:nvPr>
        </p:nvGraphicFramePr>
        <p:xfrm>
          <a:off x="4611831" y="5537200"/>
          <a:ext cx="432029" cy="72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92" name="Equation" r:id="rId5" imgW="279400" imgH="469900" progId="Equation.DSMT4">
                  <p:embed/>
                </p:oleObj>
              </mc:Choice>
              <mc:Fallback>
                <p:oleObj name="Equation" r:id="rId5" imgW="2794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11831" y="5537200"/>
                        <a:ext cx="432029" cy="726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747162"/>
              </p:ext>
            </p:extLst>
          </p:nvPr>
        </p:nvGraphicFramePr>
        <p:xfrm>
          <a:off x="3086292" y="5504873"/>
          <a:ext cx="432029" cy="72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93" name="Equation" r:id="rId7" imgW="279400" imgH="469900" progId="Equation.DSMT4">
                  <p:embed/>
                </p:oleObj>
              </mc:Choice>
              <mc:Fallback>
                <p:oleObj name="Equation" r:id="rId7" imgW="2794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86292" y="5504873"/>
                        <a:ext cx="432029" cy="726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 bwMode="auto">
          <a:xfrm>
            <a:off x="3571394" y="4441151"/>
            <a:ext cx="45719" cy="53879"/>
          </a:xfrm>
          <a:prstGeom prst="ellipse">
            <a:avLst/>
          </a:prstGeom>
          <a:solidFill>
            <a:srgbClr val="7AFF44"/>
          </a:solidFill>
          <a:ln w="28575" cap="flat" cmpd="sng" algn="ctr">
            <a:solidFill>
              <a:srgbClr val="3DFF2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562158" y="5432521"/>
            <a:ext cx="45719" cy="53879"/>
          </a:xfrm>
          <a:prstGeom prst="ellipse">
            <a:avLst/>
          </a:prstGeom>
          <a:solidFill>
            <a:srgbClr val="7AFF44"/>
          </a:solidFill>
          <a:ln w="28575" cap="flat" cmpd="sng" algn="ctr">
            <a:solidFill>
              <a:srgbClr val="3DFF2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61345" y="5438679"/>
            <a:ext cx="45719" cy="53879"/>
          </a:xfrm>
          <a:prstGeom prst="ellipse">
            <a:avLst/>
          </a:prstGeom>
          <a:solidFill>
            <a:srgbClr val="7AFF44"/>
          </a:solidFill>
          <a:ln w="28575" cap="flat" cmpd="sng" algn="ctr">
            <a:solidFill>
              <a:srgbClr val="3DFF2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05080" y="434109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Arial"/>
                <a:cs typeface="Arial"/>
              </a:rPr>
              <a:t>Process A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15669" y="5678824"/>
            <a:ext cx="1249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Arial"/>
                <a:cs typeface="Arial"/>
              </a:rPr>
              <a:t>Process C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3104" y="5669588"/>
            <a:ext cx="1236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Arial"/>
                <a:cs typeface="Arial"/>
              </a:rPr>
              <a:t>Process B</a:t>
            </a:r>
            <a:endParaRPr lang="en-US" sz="1800" dirty="0">
              <a:latin typeface="Arial"/>
              <a:cs typeface="Arial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3595024" y="4464435"/>
            <a:ext cx="1173787" cy="9896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E924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586557" y="4495030"/>
            <a:ext cx="6928" cy="9453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12736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A’s Viewpoint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B faulty :  output on </a:t>
            </a:r>
            <a:r>
              <a:rPr lang="en-US" dirty="0" smtClean="0">
                <a:solidFill>
                  <a:srgbClr val="2E9246"/>
                </a:solidFill>
              </a:rPr>
              <a:t>green</a:t>
            </a:r>
            <a:r>
              <a:rPr lang="en-US" dirty="0" smtClean="0"/>
              <a:t> segment </a:t>
            </a:r>
            <a:r>
              <a:rPr lang="en-US" dirty="0"/>
              <a:t>(for validity</a:t>
            </a:r>
            <a:r>
              <a:rPr lang="en-US" dirty="0" smtClean="0"/>
              <a:t>)</a:t>
            </a:r>
          </a:p>
          <a:p>
            <a:r>
              <a:rPr lang="en-US" dirty="0"/>
              <a:t>If C faulty : </a:t>
            </a:r>
            <a:r>
              <a:rPr lang="en-US" dirty="0" smtClean="0"/>
              <a:t> output </a:t>
            </a:r>
            <a:r>
              <a:rPr lang="en-US" dirty="0"/>
              <a:t>on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</a:t>
            </a:r>
            <a:r>
              <a:rPr lang="en-US" dirty="0" smtClean="0"/>
              <a:t>segment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 Output must be on </a:t>
            </a:r>
            <a:r>
              <a:rPr lang="en-US" u="sng" dirty="0" smtClean="0">
                <a:sym typeface="Wingdings"/>
              </a:rPr>
              <a:t>both</a:t>
            </a:r>
            <a:r>
              <a:rPr lang="en-US" dirty="0" smtClean="0">
                <a:sym typeface="Wingdings"/>
              </a:rPr>
              <a:t> segments = </a:t>
            </a:r>
            <a:r>
              <a:rPr lang="en-US" dirty="0" smtClean="0">
                <a:solidFill>
                  <a:srgbClr val="FF6600"/>
                </a:solidFill>
                <a:sym typeface="Wingdings"/>
              </a:rPr>
              <a:t>initial state</a:t>
            </a:r>
            <a:endParaRPr lang="en-US" dirty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3586788" y="3733031"/>
            <a:ext cx="1" cy="287096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2347576" y="5472545"/>
            <a:ext cx="375612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150576"/>
              </p:ext>
            </p:extLst>
          </p:nvPr>
        </p:nvGraphicFramePr>
        <p:xfrm>
          <a:off x="3089370" y="4137891"/>
          <a:ext cx="432029" cy="72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5" name="Equation" r:id="rId3" imgW="279400" imgH="469900" progId="Equation.DSMT4">
                  <p:embed/>
                </p:oleObj>
              </mc:Choice>
              <mc:Fallback>
                <p:oleObj name="Equation" r:id="rId3" imgW="2794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89370" y="4137891"/>
                        <a:ext cx="432029" cy="726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077303"/>
              </p:ext>
            </p:extLst>
          </p:nvPr>
        </p:nvGraphicFramePr>
        <p:xfrm>
          <a:off x="4611831" y="5537200"/>
          <a:ext cx="432029" cy="72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6" name="Equation" r:id="rId5" imgW="279400" imgH="469900" progId="Equation.DSMT4">
                  <p:embed/>
                </p:oleObj>
              </mc:Choice>
              <mc:Fallback>
                <p:oleObj name="Equation" r:id="rId5" imgW="2794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11831" y="5537200"/>
                        <a:ext cx="432029" cy="726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183322"/>
              </p:ext>
            </p:extLst>
          </p:nvPr>
        </p:nvGraphicFramePr>
        <p:xfrm>
          <a:off x="3086292" y="5504873"/>
          <a:ext cx="432029" cy="72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7" name="Equation" r:id="rId7" imgW="279400" imgH="469900" progId="Equation.DSMT4">
                  <p:embed/>
                </p:oleObj>
              </mc:Choice>
              <mc:Fallback>
                <p:oleObj name="Equation" r:id="rId7" imgW="2794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86292" y="5504873"/>
                        <a:ext cx="432029" cy="726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 bwMode="auto">
          <a:xfrm>
            <a:off x="3571394" y="4441151"/>
            <a:ext cx="45719" cy="53879"/>
          </a:xfrm>
          <a:prstGeom prst="ellipse">
            <a:avLst/>
          </a:prstGeom>
          <a:solidFill>
            <a:srgbClr val="7AFF44"/>
          </a:solidFill>
          <a:ln w="28575" cap="flat" cmpd="sng" algn="ctr">
            <a:solidFill>
              <a:srgbClr val="3DFF2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562158" y="5432521"/>
            <a:ext cx="45719" cy="53879"/>
          </a:xfrm>
          <a:prstGeom prst="ellipse">
            <a:avLst/>
          </a:prstGeom>
          <a:solidFill>
            <a:srgbClr val="7AFF44"/>
          </a:solidFill>
          <a:ln w="28575" cap="flat" cmpd="sng" algn="ctr">
            <a:solidFill>
              <a:srgbClr val="3DFF2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61345" y="5438679"/>
            <a:ext cx="45719" cy="53879"/>
          </a:xfrm>
          <a:prstGeom prst="ellipse">
            <a:avLst/>
          </a:prstGeom>
          <a:solidFill>
            <a:srgbClr val="7AFF44"/>
          </a:solidFill>
          <a:ln w="28575" cap="flat" cmpd="sng" algn="ctr">
            <a:solidFill>
              <a:srgbClr val="3DFF2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05080" y="434109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Arial"/>
                <a:cs typeface="Arial"/>
              </a:rPr>
              <a:t>Process A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15669" y="5678824"/>
            <a:ext cx="1249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Arial"/>
                <a:cs typeface="Arial"/>
              </a:rPr>
              <a:t>Process C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3104" y="5669588"/>
            <a:ext cx="1236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Arial"/>
                <a:cs typeface="Arial"/>
              </a:rPr>
              <a:t>Process B</a:t>
            </a:r>
            <a:endParaRPr lang="en-US" sz="1800" dirty="0">
              <a:latin typeface="Arial"/>
              <a:cs typeface="Arial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3595024" y="4464435"/>
            <a:ext cx="1173787" cy="9896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E924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586557" y="4495030"/>
            <a:ext cx="6928" cy="9453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51076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 =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Validity forces each process to choose</a:t>
            </a:r>
            <a:br>
              <a:rPr lang="en-US" dirty="0" smtClean="0"/>
            </a:br>
            <a:r>
              <a:rPr lang="en-US" dirty="0" smtClean="0"/>
              <a:t>output = own input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 </a:t>
            </a:r>
            <a:r>
              <a:rPr lang="en-US" dirty="0" smtClean="0"/>
              <a:t>No agreement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 n = (d+1) insufficient when f = 1</a:t>
            </a: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 By simulation,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(d+1)f</a:t>
            </a:r>
            <a:r>
              <a:rPr lang="en-US" dirty="0" smtClean="0">
                <a:sym typeface="Wingdings"/>
              </a:rPr>
              <a:t> insufficient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</a:p>
          <a:p>
            <a:pPr marL="0" indent="0">
              <a:buNone/>
            </a:pPr>
            <a:r>
              <a:rPr lang="en-US" dirty="0">
                <a:solidFill>
                  <a:srgbClr val="800000"/>
                </a:solidFill>
              </a:rPr>
              <a:t>	</a:t>
            </a:r>
            <a:r>
              <a:rPr lang="en-US" dirty="0" smtClean="0">
                <a:solidFill>
                  <a:srgbClr val="800000"/>
                </a:solidFill>
              </a:rPr>
              <a:t>			    Proof generalizes to all d 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91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3562157" y="3693007"/>
            <a:ext cx="608061" cy="561879"/>
          </a:xfrm>
          <a:prstGeom prst="ellipse">
            <a:avLst/>
          </a:prstGeom>
          <a:solidFill>
            <a:srgbClr val="FBFF9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999066" y="2784764"/>
            <a:ext cx="608061" cy="561879"/>
          </a:xfrm>
          <a:prstGeom prst="ellipse">
            <a:avLst/>
          </a:prstGeom>
          <a:solidFill>
            <a:srgbClr val="FBFF9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3656060" y="1924243"/>
            <a:ext cx="608061" cy="561879"/>
          </a:xfrm>
          <a:prstGeom prst="ellipse">
            <a:avLst/>
          </a:prstGeom>
          <a:solidFill>
            <a:srgbClr val="FBFF9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24000"/>
            <a:ext cx="8111837" cy="4572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Complete graph of   </a:t>
            </a:r>
            <a:r>
              <a:rPr lang="en-US" dirty="0" smtClean="0">
                <a:solidFill>
                  <a:srgbClr val="008000"/>
                </a:solidFill>
              </a:rPr>
              <a:t>n</a:t>
            </a:r>
            <a:r>
              <a:rPr lang="en-US" dirty="0" smtClean="0"/>
              <a:t>  processes</a:t>
            </a:r>
          </a:p>
          <a:p>
            <a:endParaRPr lang="en-US" dirty="0"/>
          </a:p>
          <a:p>
            <a:r>
              <a:rPr lang="en-US" dirty="0" smtClean="0"/>
              <a:t>  </a:t>
            </a:r>
            <a:r>
              <a:rPr lang="en-US" dirty="0" smtClean="0">
                <a:solidFill>
                  <a:srgbClr val="3366FF"/>
                </a:solidFill>
              </a:rPr>
              <a:t>f</a:t>
            </a:r>
            <a:r>
              <a:rPr lang="en-US" dirty="0" smtClean="0"/>
              <a:t>  Byzantine faults</a:t>
            </a:r>
          </a:p>
          <a:p>
            <a:endParaRPr lang="en-US" dirty="0" smtClean="0"/>
          </a:p>
          <a:p>
            <a:r>
              <a:rPr lang="en-US" dirty="0" smtClean="0"/>
              <a:t>Each process has  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-dimensional </a:t>
            </a:r>
            <a:r>
              <a:rPr lang="en-US" dirty="0" smtClean="0">
                <a:solidFill>
                  <a:srgbClr val="FF0000"/>
                </a:solidFill>
              </a:rPr>
              <a:t>vector</a:t>
            </a:r>
            <a:r>
              <a:rPr lang="en-US" dirty="0" smtClean="0"/>
              <a:t> input</a:t>
            </a:r>
          </a:p>
        </p:txBody>
      </p:sp>
    </p:spTree>
    <p:extLst>
      <p:ext uri="{BB962C8B-B14F-4D97-AF65-F5344CB8AC3E}">
        <p14:creationId xmlns:p14="http://schemas.microsoft.com/office/powerpoint/2010/main" val="1230515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706723"/>
              </p:ext>
            </p:extLst>
          </p:nvPr>
        </p:nvGraphicFramePr>
        <p:xfrm>
          <a:off x="1654847" y="2967181"/>
          <a:ext cx="6142182" cy="1789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394"/>
                <a:gridCol w="2047394"/>
                <a:gridCol w="2047394"/>
              </a:tblGrid>
              <a:tr h="59651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Necessity</a:t>
                      </a:r>
                      <a:endParaRPr lang="en-US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Sufficiency</a:t>
                      </a:r>
                      <a:endParaRPr lang="en-US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651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Synchronous</a:t>
                      </a:r>
                      <a:endParaRPr lang="en-US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2E9246"/>
                          </a:solidFill>
                          <a:latin typeface="Arial"/>
                          <a:cs typeface="Arial"/>
                        </a:rPr>
                        <a:t>max(3,d+1)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f 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2E9246"/>
                          </a:solidFill>
                          <a:latin typeface="Arial"/>
                          <a:cs typeface="Arial"/>
                        </a:rPr>
                        <a:t>max(3,d+1)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f 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FAC"/>
                    </a:solidFill>
                  </a:tcPr>
                </a:tc>
              </a:tr>
              <a:tr h="59651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Asynchronous</a:t>
                      </a:r>
                      <a:endParaRPr lang="en-US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2E9246"/>
                          </a:solidFill>
                          <a:latin typeface="Arial"/>
                          <a:cs typeface="Arial"/>
                        </a:rPr>
                        <a:t>(d+2)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f 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2E9246"/>
                          </a:solidFill>
                          <a:latin typeface="Arial"/>
                          <a:cs typeface="Arial"/>
                        </a:rPr>
                        <a:t>(d+2)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f 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78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System</a:t>
            </a:r>
            <a:br>
              <a:rPr lang="en-US" dirty="0" smtClean="0"/>
            </a:br>
            <a:r>
              <a:rPr lang="en-US" dirty="0">
                <a:solidFill>
                  <a:srgbClr val="3366FF"/>
                </a:solidFill>
              </a:rPr>
              <a:t>n</a:t>
            </a:r>
            <a:r>
              <a:rPr lang="en-US" dirty="0"/>
              <a:t>  </a:t>
            </a:r>
            <a:r>
              <a:rPr lang="en-US" dirty="0" smtClean="0"/>
              <a:t>≥ </a:t>
            </a:r>
            <a:r>
              <a:rPr lang="en-US" dirty="0" smtClean="0">
                <a:solidFill>
                  <a:srgbClr val="2E9246"/>
                </a:solidFill>
                <a:latin typeface="Arial"/>
                <a:cs typeface="Arial"/>
              </a:rPr>
              <a:t>max</a:t>
            </a:r>
            <a:r>
              <a:rPr lang="en-US" dirty="0">
                <a:solidFill>
                  <a:srgbClr val="2E9246"/>
                </a:solidFill>
                <a:latin typeface="Arial"/>
                <a:cs typeface="Arial"/>
              </a:rPr>
              <a:t>(3,d+1)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f </a:t>
            </a:r>
            <a:r>
              <a:rPr lang="en-US" dirty="0">
                <a:latin typeface="Arial"/>
                <a:cs typeface="Arial"/>
              </a:rPr>
              <a:t>+1</a:t>
            </a:r>
            <a:br>
              <a:rPr lang="en-US" dirty="0">
                <a:latin typeface="Arial"/>
                <a:cs typeface="Ari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 Reliably broadcast input vector to all processes</a:t>
            </a:r>
            <a:br>
              <a:rPr lang="en-US" dirty="0" smtClean="0"/>
            </a:br>
            <a:r>
              <a:rPr lang="en-US" dirty="0" smtClean="0"/>
              <a:t>				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Lamport,Shostak,Pease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]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Receive </a:t>
            </a:r>
            <a:r>
              <a:rPr lang="en-US" dirty="0" err="1" smtClean="0"/>
              <a:t>multiset</a:t>
            </a:r>
            <a:r>
              <a:rPr lang="en-US" dirty="0" smtClean="0"/>
              <a:t> Y containing n vectors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Output = a deterministically chosen point in</a:t>
            </a:r>
            <a:br>
              <a:rPr lang="en-US" dirty="0" smtClean="0"/>
            </a:b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072" y="5410585"/>
            <a:ext cx="5002261" cy="534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7232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 = 2,   f = 1,  n =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 contains 4 points, one from faulty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3586788" y="3733031"/>
            <a:ext cx="1" cy="287096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347576" y="5472545"/>
            <a:ext cx="375612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Oval 17"/>
          <p:cNvSpPr/>
          <p:nvPr/>
        </p:nvSpPr>
        <p:spPr bwMode="auto">
          <a:xfrm>
            <a:off x="3571394" y="4248726"/>
            <a:ext cx="45719" cy="53879"/>
          </a:xfrm>
          <a:prstGeom prst="ellipse">
            <a:avLst/>
          </a:prstGeom>
          <a:solidFill>
            <a:srgbClr val="7AFF44"/>
          </a:solidFill>
          <a:ln w="28575" cap="flat" cmpd="sng" algn="ctr">
            <a:solidFill>
              <a:srgbClr val="3DFF2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562158" y="5432521"/>
            <a:ext cx="45719" cy="53879"/>
          </a:xfrm>
          <a:prstGeom prst="ellipse">
            <a:avLst/>
          </a:prstGeom>
          <a:solidFill>
            <a:srgbClr val="7AFF44"/>
          </a:solidFill>
          <a:ln w="28575" cap="flat" cmpd="sng" algn="ctr">
            <a:solidFill>
              <a:srgbClr val="3DFF2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745951" y="5438679"/>
            <a:ext cx="45719" cy="53879"/>
          </a:xfrm>
          <a:prstGeom prst="ellipse">
            <a:avLst/>
          </a:prstGeom>
          <a:solidFill>
            <a:srgbClr val="7AFF44"/>
          </a:solidFill>
          <a:ln w="28575" cap="flat" cmpd="sng" algn="ctr">
            <a:solidFill>
              <a:srgbClr val="3DFF2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739794" y="4247187"/>
            <a:ext cx="45719" cy="53879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798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5170824" y="3640667"/>
            <a:ext cx="1516303" cy="1668704"/>
            <a:chOff x="3194242" y="3696085"/>
            <a:chExt cx="1516303" cy="1668704"/>
          </a:xfrm>
        </p:grpSpPr>
        <p:cxnSp>
          <p:nvCxnSpPr>
            <p:cNvPr id="41" name="Straight Arrow Connector 40"/>
            <p:cNvCxnSpPr/>
            <p:nvPr/>
          </p:nvCxnSpPr>
          <p:spPr bwMode="auto">
            <a:xfrm flipV="1">
              <a:off x="3325092" y="3696085"/>
              <a:ext cx="9235" cy="166870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>
              <a:off x="3194242" y="5249333"/>
              <a:ext cx="1516303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3" name="Group 42"/>
          <p:cNvGrpSpPr/>
          <p:nvPr/>
        </p:nvGrpSpPr>
        <p:grpSpPr>
          <a:xfrm>
            <a:off x="7093526" y="3663758"/>
            <a:ext cx="1516303" cy="1667167"/>
            <a:chOff x="3194242" y="3697624"/>
            <a:chExt cx="1516303" cy="1667167"/>
          </a:xfrm>
        </p:grpSpPr>
        <p:cxnSp>
          <p:nvCxnSpPr>
            <p:cNvPr id="44" name="Straight Arrow Connector 43"/>
            <p:cNvCxnSpPr/>
            <p:nvPr/>
          </p:nvCxnSpPr>
          <p:spPr bwMode="auto">
            <a:xfrm flipV="1">
              <a:off x="3325092" y="3697624"/>
              <a:ext cx="26169" cy="166716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>
              <a:off x="3194242" y="5249333"/>
              <a:ext cx="1516303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6" name="Group 45"/>
          <p:cNvGrpSpPr/>
          <p:nvPr/>
        </p:nvGrpSpPr>
        <p:grpSpPr>
          <a:xfrm>
            <a:off x="880533" y="3702242"/>
            <a:ext cx="1516303" cy="1673322"/>
            <a:chOff x="3194242" y="3691467"/>
            <a:chExt cx="1516303" cy="1673322"/>
          </a:xfrm>
        </p:grpSpPr>
        <p:cxnSp>
          <p:nvCxnSpPr>
            <p:cNvPr id="47" name="Straight Arrow Connector 46"/>
            <p:cNvCxnSpPr/>
            <p:nvPr/>
          </p:nvCxnSpPr>
          <p:spPr bwMode="auto">
            <a:xfrm flipH="1" flipV="1">
              <a:off x="3322012" y="3691467"/>
              <a:ext cx="3080" cy="167332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>
              <a:off x="3194242" y="5249333"/>
              <a:ext cx="1516303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9" name="Group 38"/>
          <p:cNvGrpSpPr/>
          <p:nvPr/>
        </p:nvGrpSpPr>
        <p:grpSpPr>
          <a:xfrm>
            <a:off x="3194242" y="3694545"/>
            <a:ext cx="1516303" cy="1670244"/>
            <a:chOff x="3194242" y="3694545"/>
            <a:chExt cx="1516303" cy="1670244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 flipH="1" flipV="1">
              <a:off x="3325091" y="3694545"/>
              <a:ext cx="1" cy="167024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3194242" y="5249333"/>
              <a:ext cx="1516303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n-f =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 contains 4 points, one from faulty process</a:t>
            </a:r>
          </a:p>
          <a:p>
            <a:endParaRPr lang="en-US" dirty="0"/>
          </a:p>
          <a:p>
            <a:r>
              <a:rPr lang="en-US" dirty="0" smtClean="0"/>
              <a:t>Output in intersection of hulls of (n-f)-sets in Y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969818" y="4040908"/>
            <a:ext cx="45719" cy="53879"/>
          </a:xfrm>
          <a:prstGeom prst="ellipse">
            <a:avLst/>
          </a:prstGeom>
          <a:solidFill>
            <a:srgbClr val="7AFF44"/>
          </a:solidFill>
          <a:ln w="28575" cap="flat" cmpd="sng" algn="ctr">
            <a:solidFill>
              <a:srgbClr val="3DFF2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960582" y="5224703"/>
            <a:ext cx="45719" cy="53879"/>
          </a:xfrm>
          <a:prstGeom prst="ellipse">
            <a:avLst/>
          </a:prstGeom>
          <a:solidFill>
            <a:srgbClr val="7AFF44"/>
          </a:solidFill>
          <a:ln w="28575" cap="flat" cmpd="sng" algn="ctr">
            <a:solidFill>
              <a:srgbClr val="3DFF2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144375" y="5230861"/>
            <a:ext cx="45719" cy="53879"/>
          </a:xfrm>
          <a:prstGeom prst="ellipse">
            <a:avLst/>
          </a:prstGeom>
          <a:solidFill>
            <a:srgbClr val="7AFF44"/>
          </a:solidFill>
          <a:ln w="28575" cap="flat" cmpd="sng" algn="ctr">
            <a:solidFill>
              <a:srgbClr val="3DFF2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138218" y="4039369"/>
            <a:ext cx="45719" cy="53879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ight Triangle 15"/>
          <p:cNvSpPr/>
          <p:nvPr/>
        </p:nvSpPr>
        <p:spPr bwMode="auto">
          <a:xfrm rot="16200000">
            <a:off x="997527" y="4084015"/>
            <a:ext cx="1158394" cy="1196876"/>
          </a:xfrm>
          <a:prstGeom prst="rtTriangle">
            <a:avLst/>
          </a:prstGeom>
          <a:solidFill>
            <a:srgbClr val="BAFFAC">
              <a:alpha val="49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solidFill>
                <a:srgbClr val="C9F6FF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292763" y="4023975"/>
            <a:ext cx="45719" cy="53879"/>
          </a:xfrm>
          <a:prstGeom prst="ellipse">
            <a:avLst/>
          </a:prstGeom>
          <a:solidFill>
            <a:srgbClr val="7AFF44"/>
          </a:solidFill>
          <a:ln w="28575" cap="flat" cmpd="sng" algn="ctr">
            <a:solidFill>
              <a:srgbClr val="3DFF2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283527" y="5207770"/>
            <a:ext cx="45719" cy="53879"/>
          </a:xfrm>
          <a:prstGeom prst="ellipse">
            <a:avLst/>
          </a:prstGeom>
          <a:solidFill>
            <a:srgbClr val="7AFF44"/>
          </a:solidFill>
          <a:ln w="28575" cap="flat" cmpd="sng" algn="ctr">
            <a:solidFill>
              <a:srgbClr val="3DFF2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467320" y="5213928"/>
            <a:ext cx="45719" cy="53879"/>
          </a:xfrm>
          <a:prstGeom prst="ellipse">
            <a:avLst/>
          </a:prstGeom>
          <a:solidFill>
            <a:srgbClr val="7AFF44"/>
          </a:solidFill>
          <a:ln w="28575" cap="flat" cmpd="sng" algn="ctr">
            <a:solidFill>
              <a:srgbClr val="3DFF2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461163" y="4022436"/>
            <a:ext cx="45719" cy="53879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Right Triangle 21"/>
          <p:cNvSpPr/>
          <p:nvPr/>
        </p:nvSpPr>
        <p:spPr bwMode="auto">
          <a:xfrm rot="10800000">
            <a:off x="3320472" y="4067082"/>
            <a:ext cx="1158394" cy="1196876"/>
          </a:xfrm>
          <a:prstGeom prst="rtTriangle">
            <a:avLst/>
          </a:prstGeom>
          <a:solidFill>
            <a:srgbClr val="A5A5E9">
              <a:alpha val="49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solidFill>
                <a:srgbClr val="C9F6FF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 rot="16200000">
            <a:off x="5300133" y="3991648"/>
            <a:ext cx="45719" cy="53879"/>
          </a:xfrm>
          <a:prstGeom prst="ellipse">
            <a:avLst/>
          </a:prstGeom>
          <a:solidFill>
            <a:srgbClr val="7AFF44"/>
          </a:solidFill>
          <a:ln w="28575" cap="flat" cmpd="sng" algn="ctr">
            <a:solidFill>
              <a:srgbClr val="3DFF2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 rot="16200000">
            <a:off x="5290897" y="5175443"/>
            <a:ext cx="45719" cy="53879"/>
          </a:xfrm>
          <a:prstGeom prst="ellipse">
            <a:avLst/>
          </a:prstGeom>
          <a:solidFill>
            <a:srgbClr val="7AFF44"/>
          </a:solidFill>
          <a:ln w="28575" cap="flat" cmpd="sng" algn="ctr">
            <a:solidFill>
              <a:srgbClr val="3DFF2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 rot="16200000">
            <a:off x="6474690" y="5181601"/>
            <a:ext cx="45719" cy="53879"/>
          </a:xfrm>
          <a:prstGeom prst="ellipse">
            <a:avLst/>
          </a:prstGeom>
          <a:solidFill>
            <a:srgbClr val="7AFF44"/>
          </a:solidFill>
          <a:ln w="28575" cap="flat" cmpd="sng" algn="ctr">
            <a:solidFill>
              <a:srgbClr val="3DFF2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 rot="16200000">
            <a:off x="6468533" y="3990109"/>
            <a:ext cx="45719" cy="53879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Right Triangle 26"/>
          <p:cNvSpPr/>
          <p:nvPr/>
        </p:nvSpPr>
        <p:spPr bwMode="auto">
          <a:xfrm rot="5400000">
            <a:off x="5327842" y="4034755"/>
            <a:ext cx="1158394" cy="1196876"/>
          </a:xfrm>
          <a:prstGeom prst="rtTriangle">
            <a:avLst/>
          </a:prstGeom>
          <a:solidFill>
            <a:srgbClr val="FFFF00">
              <a:alpha val="49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solidFill>
                <a:srgbClr val="C9F6FF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218218" y="3985490"/>
            <a:ext cx="45719" cy="53879"/>
          </a:xfrm>
          <a:prstGeom prst="ellipse">
            <a:avLst/>
          </a:prstGeom>
          <a:solidFill>
            <a:srgbClr val="7AFF44"/>
          </a:solidFill>
          <a:ln w="28575" cap="flat" cmpd="sng" algn="ctr">
            <a:solidFill>
              <a:srgbClr val="3DFF2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208982" y="5169285"/>
            <a:ext cx="45719" cy="53879"/>
          </a:xfrm>
          <a:prstGeom prst="ellipse">
            <a:avLst/>
          </a:prstGeom>
          <a:solidFill>
            <a:srgbClr val="7AFF44"/>
          </a:solidFill>
          <a:ln w="28575" cap="flat" cmpd="sng" algn="ctr">
            <a:solidFill>
              <a:srgbClr val="3DFF2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8392775" y="5175443"/>
            <a:ext cx="45719" cy="53879"/>
          </a:xfrm>
          <a:prstGeom prst="ellipse">
            <a:avLst/>
          </a:prstGeom>
          <a:solidFill>
            <a:srgbClr val="7AFF44"/>
          </a:solidFill>
          <a:ln w="28575" cap="flat" cmpd="sng" algn="ctr">
            <a:solidFill>
              <a:srgbClr val="3DFF2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8386618" y="3983951"/>
            <a:ext cx="45719" cy="53879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2" name="Right Triangle 31"/>
          <p:cNvSpPr/>
          <p:nvPr/>
        </p:nvSpPr>
        <p:spPr bwMode="auto">
          <a:xfrm>
            <a:off x="7245927" y="4028597"/>
            <a:ext cx="1158394" cy="1196876"/>
          </a:xfrm>
          <a:prstGeom prst="rtTriangle">
            <a:avLst/>
          </a:prstGeom>
          <a:solidFill>
            <a:srgbClr val="C9F6FF">
              <a:alpha val="49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solidFill>
                <a:srgbClr val="C9F6FF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248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Claim 1</a:t>
            </a:r>
            <a:r>
              <a:rPr lang="en-US" dirty="0" smtClean="0"/>
              <a:t> :  Intersection is non-empty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8000"/>
                </a:solidFill>
              </a:rPr>
              <a:t>Claim 2 </a:t>
            </a:r>
            <a:r>
              <a:rPr lang="en-US" dirty="0" smtClean="0"/>
              <a:t>:  All points in intersection are</a:t>
            </a:r>
            <a:br>
              <a:rPr lang="en-US" dirty="0" smtClean="0"/>
            </a:br>
            <a:r>
              <a:rPr lang="en-US" dirty="0" smtClean="0"/>
              <a:t>	         in convex hull of fault-free inputs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08078" y="2201333"/>
            <a:ext cx="1433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800000"/>
                </a:solidFill>
                <a:latin typeface="Arial"/>
                <a:cs typeface="Arial"/>
              </a:rPr>
              <a:t>Output in </a:t>
            </a:r>
            <a:endParaRPr lang="en-US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678" y="2170161"/>
            <a:ext cx="5002261" cy="534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9504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/>
          <p:cNvSpPr/>
          <p:nvPr/>
        </p:nvSpPr>
        <p:spPr>
          <a:xfrm>
            <a:off x="3528580" y="3686430"/>
            <a:ext cx="1783491" cy="1633838"/>
          </a:xfrm>
          <a:prstGeom prst="triangle">
            <a:avLst>
              <a:gd name="adj" fmla="val 50385"/>
            </a:avLst>
          </a:prstGeom>
          <a:solidFill>
            <a:srgbClr val="FFA5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4054990" y="3854930"/>
            <a:ext cx="614654" cy="168700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Tverberg’s</a:t>
            </a:r>
            <a:r>
              <a:rPr lang="en-US" dirty="0" smtClean="0"/>
              <a:t>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≥ (d+1)f+1</a:t>
            </a:r>
            <a:r>
              <a:rPr lang="en-US" dirty="0" smtClean="0"/>
              <a:t> points can be partitioned into </a:t>
            </a:r>
            <a:r>
              <a:rPr lang="en-US" dirty="0" smtClean="0">
                <a:solidFill>
                  <a:srgbClr val="800000"/>
                </a:solidFill>
              </a:rPr>
              <a:t>(f+1)</a:t>
            </a:r>
            <a:r>
              <a:rPr lang="en-US" dirty="0" smtClean="0"/>
              <a:t> sets such that their convex hulls intersect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 = 2</a:t>
            </a:r>
          </a:p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 = 2</a:t>
            </a:r>
          </a:p>
          <a:p>
            <a:pPr marL="0" indent="0">
              <a:buNone/>
            </a:pPr>
            <a:r>
              <a:rPr lang="en-US" dirty="0" smtClean="0"/>
              <a:t>n =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79826" y="3645239"/>
            <a:ext cx="82378" cy="8237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53067" y="5311446"/>
            <a:ext cx="82378" cy="8237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33949" y="5485354"/>
            <a:ext cx="82378" cy="8237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12071" y="5296050"/>
            <a:ext cx="82378" cy="8237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368774" y="4625254"/>
            <a:ext cx="82378" cy="8237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001299" y="3812700"/>
            <a:ext cx="82378" cy="8237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4" idx="6"/>
          </p:cNvCxnSpPr>
          <p:nvPr/>
        </p:nvCxnSpPr>
        <p:spPr>
          <a:xfrm>
            <a:off x="3451152" y="4666444"/>
            <a:ext cx="1950994" cy="151027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4" idx="7"/>
          </p:cNvCxnSpPr>
          <p:nvPr/>
        </p:nvCxnSpPr>
        <p:spPr>
          <a:xfrm flipV="1">
            <a:off x="3439088" y="4001969"/>
            <a:ext cx="1849307" cy="635349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10909" y="4010121"/>
            <a:ext cx="105503" cy="774105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248869" y="3939350"/>
            <a:ext cx="82378" cy="8237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81257" y="4772162"/>
            <a:ext cx="82378" cy="8237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21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/>
          <p:cNvSpPr/>
          <p:nvPr/>
        </p:nvSpPr>
        <p:spPr>
          <a:xfrm>
            <a:off x="3528580" y="3686430"/>
            <a:ext cx="1783491" cy="1633838"/>
          </a:xfrm>
          <a:prstGeom prst="triangle">
            <a:avLst>
              <a:gd name="adj" fmla="val 50385"/>
            </a:avLst>
          </a:prstGeom>
          <a:solidFill>
            <a:srgbClr val="FFA5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4054990" y="3854930"/>
            <a:ext cx="614654" cy="168700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Tverberg’s</a:t>
            </a:r>
            <a:r>
              <a:rPr lang="en-US" dirty="0" smtClean="0"/>
              <a:t>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≥ (d+1)f+1 points can be partitioned into (f+1) sets such that their convex hulls intersect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 = 2</a:t>
            </a:r>
          </a:p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 = 2</a:t>
            </a:r>
          </a:p>
          <a:p>
            <a:pPr marL="0" indent="0">
              <a:buNone/>
            </a:pPr>
            <a:r>
              <a:rPr lang="en-US" dirty="0" smtClean="0"/>
              <a:t>n =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79826" y="3645239"/>
            <a:ext cx="82378" cy="8237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53067" y="5311446"/>
            <a:ext cx="82378" cy="8237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33949" y="5485354"/>
            <a:ext cx="82378" cy="8237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12071" y="5296050"/>
            <a:ext cx="82378" cy="8237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368774" y="4625254"/>
            <a:ext cx="82378" cy="8237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001299" y="3812700"/>
            <a:ext cx="82378" cy="8237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4" idx="6"/>
          </p:cNvCxnSpPr>
          <p:nvPr/>
        </p:nvCxnSpPr>
        <p:spPr>
          <a:xfrm>
            <a:off x="3451152" y="4666444"/>
            <a:ext cx="1950994" cy="151027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4" idx="7"/>
          </p:cNvCxnSpPr>
          <p:nvPr/>
        </p:nvCxnSpPr>
        <p:spPr>
          <a:xfrm flipV="1">
            <a:off x="3439088" y="4001969"/>
            <a:ext cx="1849307" cy="635349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10909" y="4010121"/>
            <a:ext cx="105503" cy="774105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248869" y="3939350"/>
            <a:ext cx="82378" cy="8237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81257" y="4772162"/>
            <a:ext cx="82378" cy="8237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4248729" y="4356485"/>
            <a:ext cx="138544" cy="392545"/>
          </a:xfrm>
          <a:prstGeom prst="line">
            <a:avLst/>
          </a:prstGeom>
          <a:ln w="76200" cmpd="sng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90200" y="4064000"/>
            <a:ext cx="1966629" cy="400110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err="1" smtClean="0">
                <a:solidFill>
                  <a:schemeClr val="bg1"/>
                </a:solidFill>
                <a:latin typeface="Arial"/>
                <a:cs typeface="Arial"/>
              </a:rPr>
              <a:t>Tverberg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 points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8541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 1: Intersection is Non-Empty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Each T contains one set in </a:t>
            </a:r>
            <a:r>
              <a:rPr lang="en-US" dirty="0" err="1" smtClean="0"/>
              <a:t>Tverberg</a:t>
            </a:r>
            <a:r>
              <a:rPr lang="en-US" dirty="0" smtClean="0"/>
              <a:t> partition of 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012" y="2108584"/>
            <a:ext cx="5002261" cy="534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1584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 1: Intersection is Non-Empty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Each T contains one set in </a:t>
            </a:r>
            <a:r>
              <a:rPr lang="en-US" dirty="0" err="1" smtClean="0"/>
              <a:t>Tverberg</a:t>
            </a:r>
            <a:r>
              <a:rPr lang="en-US" dirty="0" smtClean="0"/>
              <a:t> partition of 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ym typeface="Wingdings"/>
              </a:rPr>
              <a:t> </a:t>
            </a:r>
            <a:r>
              <a:rPr lang="en-US" dirty="0"/>
              <a:t>Intersection contains all </a:t>
            </a:r>
            <a:r>
              <a:rPr lang="en-US" dirty="0" err="1"/>
              <a:t>Tverberg</a:t>
            </a:r>
            <a:r>
              <a:rPr lang="en-US" dirty="0"/>
              <a:t> points of 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012" y="2108584"/>
            <a:ext cx="5002261" cy="534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8476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 1: Intersection is Non-Empty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Each T contains one set in </a:t>
            </a:r>
            <a:r>
              <a:rPr lang="en-US" dirty="0" err="1" smtClean="0"/>
              <a:t>Tverberg</a:t>
            </a:r>
            <a:r>
              <a:rPr lang="en-US" dirty="0" smtClean="0"/>
              <a:t> partition of 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ym typeface="Wingdings"/>
              </a:rPr>
              <a:t> </a:t>
            </a:r>
            <a:r>
              <a:rPr lang="en-US" dirty="0"/>
              <a:t>Intersection contains all </a:t>
            </a:r>
            <a:r>
              <a:rPr lang="en-US" dirty="0" err="1"/>
              <a:t>Tverberg</a:t>
            </a:r>
            <a:r>
              <a:rPr lang="en-US" dirty="0"/>
              <a:t> points of 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sym typeface="Wingdings"/>
              </a:rPr>
              <a:t> Non-empty by </a:t>
            </a:r>
            <a:r>
              <a:rPr lang="en-US" dirty="0" err="1">
                <a:sym typeface="Wingdings"/>
              </a:rPr>
              <a:t>Tverberg</a:t>
            </a:r>
            <a:r>
              <a:rPr lang="en-US" dirty="0">
                <a:sym typeface="Wingdings"/>
              </a:rPr>
              <a:t> theorem when </a:t>
            </a:r>
            <a:r>
              <a:rPr lang="en-US" dirty="0"/>
              <a:t>≥ (d+1)f+1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012" y="2108584"/>
            <a:ext cx="5002261" cy="534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0493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 = 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3785" y="2355273"/>
            <a:ext cx="102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Inputs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3586788" y="3733031"/>
            <a:ext cx="1" cy="287096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2347576" y="5472545"/>
            <a:ext cx="375612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Oval 47"/>
          <p:cNvSpPr/>
          <p:nvPr/>
        </p:nvSpPr>
        <p:spPr bwMode="auto">
          <a:xfrm>
            <a:off x="2070485" y="2081263"/>
            <a:ext cx="754304" cy="1005222"/>
          </a:xfrm>
          <a:prstGeom prst="ellipse">
            <a:avLst/>
          </a:prstGeom>
          <a:solidFill>
            <a:srgbClr val="3DFF28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endParaRPr lang="en-US" dirty="0" smtClean="0">
              <a:latin typeface="Arial"/>
              <a:cs typeface="Arial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201410"/>
              </p:ext>
            </p:extLst>
          </p:nvPr>
        </p:nvGraphicFramePr>
        <p:xfrm>
          <a:off x="3089370" y="4137891"/>
          <a:ext cx="432029" cy="72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1" name="Equation" r:id="rId3" imgW="279400" imgH="469900" progId="Equation.DSMT4">
                  <p:embed/>
                </p:oleObj>
              </mc:Choice>
              <mc:Fallback>
                <p:oleObj name="Equation" r:id="rId3" imgW="2794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89370" y="4137891"/>
                        <a:ext cx="432029" cy="726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471230"/>
              </p:ext>
            </p:extLst>
          </p:nvPr>
        </p:nvGraphicFramePr>
        <p:xfrm>
          <a:off x="4611831" y="5537200"/>
          <a:ext cx="432029" cy="72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2" name="Equation" r:id="rId5" imgW="279400" imgH="469900" progId="Equation.DSMT4">
                  <p:embed/>
                </p:oleObj>
              </mc:Choice>
              <mc:Fallback>
                <p:oleObj name="Equation" r:id="rId5" imgW="2794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11831" y="5537200"/>
                        <a:ext cx="432029" cy="726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56634"/>
              </p:ext>
            </p:extLst>
          </p:nvPr>
        </p:nvGraphicFramePr>
        <p:xfrm>
          <a:off x="3086292" y="5504873"/>
          <a:ext cx="432029" cy="72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3" name="Equation" r:id="rId7" imgW="279400" imgH="469900" progId="Equation.DSMT4">
                  <p:embed/>
                </p:oleObj>
              </mc:Choice>
              <mc:Fallback>
                <p:oleObj name="Equation" r:id="rId7" imgW="2794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86292" y="5504873"/>
                        <a:ext cx="432029" cy="726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 bwMode="auto">
          <a:xfrm>
            <a:off x="3571394" y="4441151"/>
            <a:ext cx="45719" cy="53879"/>
          </a:xfrm>
          <a:prstGeom prst="ellipse">
            <a:avLst/>
          </a:prstGeom>
          <a:solidFill>
            <a:srgbClr val="7AFF44"/>
          </a:solidFill>
          <a:ln w="28575" cap="flat" cmpd="sng" algn="ctr">
            <a:solidFill>
              <a:srgbClr val="3DFF2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562158" y="5432521"/>
            <a:ext cx="45719" cy="53879"/>
          </a:xfrm>
          <a:prstGeom prst="ellipse">
            <a:avLst/>
          </a:prstGeom>
          <a:solidFill>
            <a:srgbClr val="7AFF44"/>
          </a:solidFill>
          <a:ln w="28575" cap="flat" cmpd="sng" algn="ctr">
            <a:solidFill>
              <a:srgbClr val="3DFF2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761345" y="5438679"/>
            <a:ext cx="45719" cy="53879"/>
          </a:xfrm>
          <a:prstGeom prst="ellipse">
            <a:avLst/>
          </a:prstGeom>
          <a:solidFill>
            <a:srgbClr val="7AFF44"/>
          </a:solidFill>
          <a:ln w="28575" cap="flat" cmpd="sng" algn="ctr">
            <a:solidFill>
              <a:srgbClr val="3DFF2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762885" y="4416521"/>
            <a:ext cx="45719" cy="53879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929401"/>
              </p:ext>
            </p:extLst>
          </p:nvPr>
        </p:nvGraphicFramePr>
        <p:xfrm>
          <a:off x="4945063" y="4065588"/>
          <a:ext cx="39211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4" name="Equation" r:id="rId9" imgW="254000" imgH="469900" progId="Equation.DSMT4">
                  <p:embed/>
                </p:oleObj>
              </mc:Choice>
              <mc:Fallback>
                <p:oleObj name="Equation" r:id="rId9" imgW="2540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45063" y="4065588"/>
                        <a:ext cx="392112" cy="72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507859"/>
              </p:ext>
            </p:extLst>
          </p:nvPr>
        </p:nvGraphicFramePr>
        <p:xfrm>
          <a:off x="2225770" y="2212109"/>
          <a:ext cx="432029" cy="72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5" name="Equation" r:id="rId11" imgW="279400" imgH="469900" progId="Equation.DSMT4">
                  <p:embed/>
                </p:oleObj>
              </mc:Choice>
              <mc:Fallback>
                <p:oleObj name="Equation" r:id="rId11" imgW="2794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5770" y="2212109"/>
                        <a:ext cx="432029" cy="726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Oval 25"/>
          <p:cNvSpPr/>
          <p:nvPr/>
        </p:nvSpPr>
        <p:spPr bwMode="auto">
          <a:xfrm>
            <a:off x="3000280" y="2079723"/>
            <a:ext cx="754304" cy="1005222"/>
          </a:xfrm>
          <a:prstGeom prst="ellipse">
            <a:avLst/>
          </a:prstGeom>
          <a:solidFill>
            <a:srgbClr val="3DFF28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906981" y="2078184"/>
            <a:ext cx="754304" cy="1005222"/>
          </a:xfrm>
          <a:prstGeom prst="ellipse">
            <a:avLst/>
          </a:prstGeom>
          <a:solidFill>
            <a:srgbClr val="3DFF28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805988" y="2061251"/>
            <a:ext cx="754304" cy="1005222"/>
          </a:xfrm>
          <a:prstGeom prst="ellipse">
            <a:avLst/>
          </a:prstGeom>
          <a:solidFill>
            <a:srgbClr val="FF6600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endParaRPr lang="en-US" dirty="0" smtClean="0">
              <a:latin typeface="Arial"/>
              <a:cs typeface="Arial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704205"/>
              </p:ext>
            </p:extLst>
          </p:nvPr>
        </p:nvGraphicFramePr>
        <p:xfrm>
          <a:off x="3161722" y="2216728"/>
          <a:ext cx="432029" cy="72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" name="Equation" r:id="rId12" imgW="279400" imgH="469900" progId="Equation.DSMT4">
                  <p:embed/>
                </p:oleObj>
              </mc:Choice>
              <mc:Fallback>
                <p:oleObj name="Equation" r:id="rId12" imgW="2794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61722" y="2216728"/>
                        <a:ext cx="432029" cy="726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746150"/>
              </p:ext>
            </p:extLst>
          </p:nvPr>
        </p:nvGraphicFramePr>
        <p:xfrm>
          <a:off x="4989705" y="2216776"/>
          <a:ext cx="39211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7" name="Equation" r:id="rId13" imgW="254000" imgH="469900" progId="Equation.DSMT4">
                  <p:embed/>
                </p:oleObj>
              </mc:Choice>
              <mc:Fallback>
                <p:oleObj name="Equation" r:id="rId13" imgW="2540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89705" y="2216776"/>
                        <a:ext cx="392112" cy="72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825886"/>
              </p:ext>
            </p:extLst>
          </p:nvPr>
        </p:nvGraphicFramePr>
        <p:xfrm>
          <a:off x="4056110" y="2225964"/>
          <a:ext cx="432029" cy="72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" name="Equation" r:id="rId14" imgW="279400" imgH="469900" progId="Equation.DSMT4">
                  <p:embed/>
                </p:oleObj>
              </mc:Choice>
              <mc:Fallback>
                <p:oleObj name="Equation" r:id="rId14" imgW="2794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56110" y="2225964"/>
                        <a:ext cx="432029" cy="726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303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 2:</a:t>
            </a:r>
            <a:br>
              <a:rPr lang="en-US" dirty="0" smtClean="0"/>
            </a:br>
            <a:r>
              <a:rPr lang="en-US" dirty="0" smtClean="0"/>
              <a:t>Intersection in Convex Hull of Fault-Free Inputs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8" y="1524000"/>
            <a:ext cx="8265777" cy="4572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At least one T contains inputs of only fault-free processes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 Claim 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315" y="2616584"/>
            <a:ext cx="5002261" cy="534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2766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460495"/>
              </p:ext>
            </p:extLst>
          </p:nvPr>
        </p:nvGraphicFramePr>
        <p:xfrm>
          <a:off x="1654847" y="2967181"/>
          <a:ext cx="6142182" cy="1789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394"/>
                <a:gridCol w="2047394"/>
                <a:gridCol w="2047394"/>
              </a:tblGrid>
              <a:tr h="59651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Necessity</a:t>
                      </a:r>
                      <a:endParaRPr lang="en-US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Sufficiency</a:t>
                      </a:r>
                      <a:endParaRPr lang="en-US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651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Synchronous</a:t>
                      </a:r>
                      <a:endParaRPr lang="en-US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2E9246"/>
                          </a:solidFill>
                          <a:latin typeface="Arial"/>
                          <a:cs typeface="Arial"/>
                        </a:rPr>
                        <a:t>max(3,d+1)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f 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2E9246"/>
                          </a:solidFill>
                          <a:latin typeface="Arial"/>
                          <a:cs typeface="Arial"/>
                        </a:rPr>
                        <a:t>max(3,d+1)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f 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651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Asynchronous</a:t>
                      </a:r>
                      <a:endParaRPr lang="en-US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2E9246"/>
                          </a:solidFill>
                          <a:latin typeface="Arial"/>
                          <a:cs typeface="Arial"/>
                        </a:rPr>
                        <a:t>(d+2)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f 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F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2E9246"/>
                          </a:solidFill>
                          <a:latin typeface="Arial"/>
                          <a:cs typeface="Arial"/>
                        </a:rPr>
                        <a:t>(d+2)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f 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397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System</a:t>
            </a:r>
            <a:br>
              <a:rPr lang="en-US" dirty="0"/>
            </a:br>
            <a:r>
              <a:rPr lang="en-US" dirty="0">
                <a:solidFill>
                  <a:srgbClr val="3366FF"/>
                </a:solidFill>
              </a:rPr>
              <a:t>n</a:t>
            </a:r>
            <a:r>
              <a:rPr lang="en-US" dirty="0"/>
              <a:t>  ≥ </a:t>
            </a:r>
            <a:r>
              <a:rPr lang="en-US" dirty="0">
                <a:solidFill>
                  <a:srgbClr val="2E9246"/>
                </a:solidFill>
                <a:latin typeface="Arial"/>
                <a:cs typeface="Arial"/>
              </a:rPr>
              <a:t>(d+2)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f </a:t>
            </a:r>
            <a:r>
              <a:rPr lang="en-US" dirty="0">
                <a:latin typeface="Arial"/>
                <a:cs typeface="Arial"/>
              </a:rPr>
              <a:t>+</a:t>
            </a:r>
            <a:r>
              <a:rPr lang="en-US" dirty="0" smtClean="0">
                <a:latin typeface="Arial"/>
                <a:cs typeface="Arial"/>
              </a:rPr>
              <a:t>1 is Necessary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18" y="1524000"/>
            <a:ext cx="8505152" cy="4572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Suppose f=1, n=d+2</a:t>
            </a:r>
          </a:p>
          <a:p>
            <a:endParaRPr lang="en-US" dirty="0"/>
          </a:p>
          <a:p>
            <a:r>
              <a:rPr lang="en-US" dirty="0" smtClean="0"/>
              <a:t>One process very slow</a:t>
            </a:r>
            <a:br>
              <a:rPr lang="en-US" dirty="0" smtClean="0"/>
            </a:br>
            <a:r>
              <a:rPr lang="en-US" dirty="0" smtClean="0"/>
              <a:t>		   … remaining d+1 must terminate on their own </a:t>
            </a:r>
          </a:p>
          <a:p>
            <a:endParaRPr lang="en-US" dirty="0"/>
          </a:p>
          <a:p>
            <a:r>
              <a:rPr lang="en-US" dirty="0" smtClean="0"/>
              <a:t>d+1 processes choose output = own input</a:t>
            </a:r>
            <a:br>
              <a:rPr lang="en-US" dirty="0" smtClean="0"/>
            </a:br>
            <a:r>
              <a:rPr lang="en-US" dirty="0" smtClean="0"/>
              <a:t>					(as in synchronous case)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43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748045"/>
              </p:ext>
            </p:extLst>
          </p:nvPr>
        </p:nvGraphicFramePr>
        <p:xfrm>
          <a:off x="1654847" y="2967181"/>
          <a:ext cx="6142182" cy="1789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394"/>
                <a:gridCol w="2047394"/>
                <a:gridCol w="2047394"/>
              </a:tblGrid>
              <a:tr h="59651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Necessity</a:t>
                      </a:r>
                      <a:endParaRPr lang="en-US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Sufficiency</a:t>
                      </a:r>
                      <a:endParaRPr lang="en-US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651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Synchronous</a:t>
                      </a:r>
                      <a:endParaRPr lang="en-US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2E9246"/>
                          </a:solidFill>
                          <a:latin typeface="Arial"/>
                          <a:cs typeface="Arial"/>
                        </a:rPr>
                        <a:t>max(3,d+1)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f 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2E9246"/>
                          </a:solidFill>
                          <a:latin typeface="Arial"/>
                          <a:cs typeface="Arial"/>
                        </a:rPr>
                        <a:t>max(3,d+1)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f 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651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Asynchronous</a:t>
                      </a:r>
                      <a:endParaRPr lang="en-US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2E9246"/>
                          </a:solidFill>
                          <a:latin typeface="Arial"/>
                          <a:cs typeface="Arial"/>
                        </a:rPr>
                        <a:t>(d+2)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f 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2E9246"/>
                          </a:solidFill>
                          <a:latin typeface="Arial"/>
                          <a:cs typeface="Arial"/>
                        </a:rPr>
                        <a:t>(d+2)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f 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FA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365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System</a:t>
            </a:r>
            <a:br>
              <a:rPr lang="en-US" dirty="0" smtClean="0"/>
            </a:br>
            <a:r>
              <a:rPr lang="en-US" dirty="0">
                <a:solidFill>
                  <a:srgbClr val="3366FF"/>
                </a:solidFill>
              </a:rPr>
              <a:t>n</a:t>
            </a:r>
            <a:r>
              <a:rPr lang="en-US" dirty="0"/>
              <a:t>  ≥ </a:t>
            </a:r>
            <a:r>
              <a:rPr lang="en-US" dirty="0" smtClean="0">
                <a:solidFill>
                  <a:srgbClr val="2E9246"/>
                </a:solidFill>
                <a:latin typeface="Arial"/>
                <a:cs typeface="Arial"/>
              </a:rPr>
              <a:t>(d+2)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f </a:t>
            </a:r>
            <a:r>
              <a:rPr lang="en-US" dirty="0">
                <a:latin typeface="Arial"/>
                <a:cs typeface="Arial"/>
              </a:rPr>
              <a:t>+</a:t>
            </a:r>
            <a:r>
              <a:rPr lang="en-US" dirty="0" smtClean="0">
                <a:latin typeface="Arial"/>
                <a:cs typeface="Arial"/>
              </a:rPr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Algorithm executes in asynchronous rounds</a:t>
            </a:r>
          </a:p>
          <a:p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rocess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computes </a:t>
            </a:r>
            <a:r>
              <a:rPr lang="en-US" dirty="0" smtClean="0">
                <a:solidFill>
                  <a:srgbClr val="2E9246"/>
                </a:solidFill>
              </a:rPr>
              <a:t>v</a:t>
            </a:r>
            <a:r>
              <a:rPr lang="en-US" baseline="-25000" dirty="0" smtClean="0">
                <a:solidFill>
                  <a:srgbClr val="2E9246"/>
                </a:solidFill>
              </a:rPr>
              <a:t>i</a:t>
            </a:r>
            <a:r>
              <a:rPr lang="en-US" dirty="0" smtClean="0">
                <a:solidFill>
                  <a:srgbClr val="2E9246"/>
                </a:solidFill>
              </a:rPr>
              <a:t>[t]</a:t>
            </a:r>
            <a:r>
              <a:rPr lang="en-US" dirty="0" smtClean="0"/>
              <a:t>  in its round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800000"/>
                </a:solidFill>
              </a:rPr>
              <a:t>Initialization</a:t>
            </a:r>
            <a:r>
              <a:rPr lang="en-US" dirty="0" smtClean="0"/>
              <a:t>:     </a:t>
            </a:r>
            <a:r>
              <a:rPr lang="en-US" dirty="0"/>
              <a:t>v</a:t>
            </a:r>
            <a:r>
              <a:rPr lang="en-US" baseline="-25000" dirty="0"/>
              <a:t>i</a:t>
            </a:r>
            <a:r>
              <a:rPr lang="en-US" dirty="0" smtClean="0"/>
              <a:t>[</a:t>
            </a:r>
            <a:r>
              <a:rPr lang="en-US" dirty="0" smtClean="0">
                <a:solidFill>
                  <a:schemeClr val="accent2"/>
                </a:solidFill>
              </a:rPr>
              <a:t>0</a:t>
            </a:r>
            <a:r>
              <a:rPr lang="en-US" dirty="0" smtClean="0"/>
              <a:t>] = input vector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10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508606" y="5334000"/>
            <a:ext cx="3355879" cy="854364"/>
          </a:xfrm>
          <a:prstGeom prst="rect">
            <a:avLst/>
          </a:prstGeom>
          <a:solidFill>
            <a:srgbClr val="FBFF9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System</a:t>
            </a:r>
            <a:br>
              <a:rPr lang="en-US" dirty="0" smtClean="0"/>
            </a:br>
            <a:r>
              <a:rPr lang="en-US" dirty="0">
                <a:solidFill>
                  <a:srgbClr val="3366FF"/>
                </a:solidFill>
              </a:rPr>
              <a:t>n</a:t>
            </a:r>
            <a:r>
              <a:rPr lang="en-US" dirty="0"/>
              <a:t>  ≥ </a:t>
            </a:r>
            <a:r>
              <a:rPr lang="en-US" dirty="0" smtClean="0">
                <a:solidFill>
                  <a:srgbClr val="2E9246"/>
                </a:solidFill>
                <a:latin typeface="Arial"/>
                <a:cs typeface="Arial"/>
              </a:rPr>
              <a:t>(d+2)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f </a:t>
            </a:r>
            <a:r>
              <a:rPr lang="en-US" dirty="0">
                <a:latin typeface="Arial"/>
                <a:cs typeface="Arial"/>
              </a:rPr>
              <a:t>+</a:t>
            </a:r>
            <a:r>
              <a:rPr lang="en-US" dirty="0" smtClean="0">
                <a:latin typeface="Arial"/>
                <a:cs typeface="Arial"/>
              </a:rPr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Algorithm executes in asynchronous rounds</a:t>
            </a:r>
          </a:p>
          <a:p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rocess </a:t>
            </a:r>
            <a:r>
              <a:rPr lang="en-US" dirty="0" err="1" smtClean="0"/>
              <a:t>i</a:t>
            </a:r>
            <a:r>
              <a:rPr lang="en-US" dirty="0" smtClean="0"/>
              <a:t> computes </a:t>
            </a:r>
            <a:r>
              <a:rPr lang="en-US" dirty="0" smtClean="0">
                <a:solidFill>
                  <a:srgbClr val="2E9246"/>
                </a:solidFill>
              </a:rPr>
              <a:t>v</a:t>
            </a:r>
            <a:r>
              <a:rPr lang="en-US" baseline="-25000" dirty="0" smtClean="0">
                <a:solidFill>
                  <a:srgbClr val="2E9246"/>
                </a:solidFill>
              </a:rPr>
              <a:t>i</a:t>
            </a:r>
            <a:r>
              <a:rPr lang="en-US" dirty="0" smtClean="0">
                <a:solidFill>
                  <a:srgbClr val="2E9246"/>
                </a:solidFill>
              </a:rPr>
              <a:t>[t]</a:t>
            </a:r>
            <a:r>
              <a:rPr lang="en-US" dirty="0" smtClean="0"/>
              <a:t>  in its round 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800000"/>
                </a:solidFill>
              </a:rPr>
              <a:t>Initialization</a:t>
            </a:r>
            <a:r>
              <a:rPr lang="en-US" dirty="0" smtClean="0"/>
              <a:t>:     </a:t>
            </a:r>
            <a:r>
              <a:rPr lang="en-US" dirty="0"/>
              <a:t>v</a:t>
            </a:r>
            <a:r>
              <a:rPr lang="en-US" baseline="-25000" dirty="0"/>
              <a:t>i</a:t>
            </a:r>
            <a:r>
              <a:rPr lang="en-US" dirty="0" smtClean="0"/>
              <a:t>[</a:t>
            </a:r>
            <a:r>
              <a:rPr lang="en-US" dirty="0" smtClean="0">
                <a:solidFill>
                  <a:schemeClr val="accent2"/>
                </a:solidFill>
              </a:rPr>
              <a:t>0</a:t>
            </a:r>
            <a:r>
              <a:rPr lang="en-US" dirty="0" smtClean="0"/>
              <a:t>] = input vector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…  2 steps per round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368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 in Round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Reliably broadcast state </a:t>
            </a:r>
            <a:r>
              <a:rPr lang="en-US" dirty="0"/>
              <a:t>v</a:t>
            </a:r>
            <a:r>
              <a:rPr lang="en-US" baseline="-25000" dirty="0"/>
              <a:t>i</a:t>
            </a:r>
            <a:r>
              <a:rPr lang="en-US" dirty="0"/>
              <a:t>[</a:t>
            </a:r>
            <a:r>
              <a:rPr lang="en-US" dirty="0" smtClean="0"/>
              <a:t>t-1]</a:t>
            </a:r>
          </a:p>
          <a:p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rimitive from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[Abraham,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Amit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Dolev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] </a:t>
            </a:r>
            <a:r>
              <a:rPr lang="en-US" dirty="0" smtClean="0"/>
              <a:t>ensures that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each pair of fault-free processes receives</a:t>
            </a:r>
            <a:br>
              <a:rPr lang="en-US" dirty="0" smtClean="0"/>
            </a:br>
            <a:r>
              <a:rPr lang="en-US" dirty="0" smtClean="0"/>
              <a:t>	(n-f)</a:t>
            </a:r>
            <a:r>
              <a:rPr lang="en-US" dirty="0"/>
              <a:t> </a:t>
            </a:r>
            <a:r>
              <a:rPr lang="en-US" dirty="0" smtClean="0"/>
              <a:t>identical messages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04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2 </a:t>
            </a:r>
            <a:r>
              <a:rPr lang="en-US" dirty="0"/>
              <a:t>in Round </a:t>
            </a:r>
            <a:r>
              <a:rPr lang="en-US" dirty="0">
                <a:solidFill>
                  <a:srgbClr val="FF0000"/>
                </a:solidFill>
              </a:rPr>
              <a:t>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57958" cy="4572000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rocess </a:t>
            </a:r>
            <a:r>
              <a:rPr lang="en-US" dirty="0" err="1" smtClean="0"/>
              <a:t>i</a:t>
            </a:r>
            <a:r>
              <a:rPr lang="en-US" dirty="0" smtClean="0"/>
              <a:t> receives </a:t>
            </a:r>
            <a:r>
              <a:rPr lang="en-US" dirty="0" err="1" smtClean="0"/>
              <a:t>multiset</a:t>
            </a:r>
            <a:r>
              <a:rPr lang="en-US" dirty="0" smtClean="0"/>
              <a:t> B</a:t>
            </a:r>
            <a:r>
              <a:rPr lang="en-US" baseline="-25000" dirty="0" smtClean="0"/>
              <a:t>i</a:t>
            </a:r>
            <a:r>
              <a:rPr lang="en-US" dirty="0" smtClean="0"/>
              <a:t> of vectors in step 1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	</a:t>
            </a:r>
            <a:r>
              <a:rPr lang="en-US" dirty="0" smtClean="0">
                <a:sym typeface="Wingdings"/>
              </a:rPr>
              <a:t>|B</a:t>
            </a:r>
            <a:r>
              <a:rPr lang="en-US" baseline="-25000" dirty="0" smtClean="0">
                <a:sym typeface="Wingdings"/>
              </a:rPr>
              <a:t>i</a:t>
            </a:r>
            <a:r>
              <a:rPr lang="en-US" dirty="0" smtClean="0">
                <a:sym typeface="Wingdings"/>
              </a:rPr>
              <a:t>|  </a:t>
            </a:r>
            <a:r>
              <a:rPr lang="en-US" dirty="0" smtClean="0"/>
              <a:t>≥  n-f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66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2 </a:t>
            </a:r>
            <a:r>
              <a:rPr lang="en-US" dirty="0"/>
              <a:t>in Round </a:t>
            </a:r>
            <a:r>
              <a:rPr lang="en-US" dirty="0">
                <a:solidFill>
                  <a:srgbClr val="FF0000"/>
                </a:solidFill>
              </a:rPr>
              <a:t>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57958" cy="4572000"/>
          </a:xfrm>
        </p:spPr>
        <p:txBody>
          <a:bodyPr/>
          <a:lstStyle/>
          <a:p>
            <a:r>
              <a:rPr lang="en-US" dirty="0"/>
              <a:t>Process </a:t>
            </a:r>
            <a:r>
              <a:rPr lang="en-US" dirty="0" err="1"/>
              <a:t>i</a:t>
            </a:r>
            <a:r>
              <a:rPr lang="en-US" dirty="0"/>
              <a:t> receives </a:t>
            </a:r>
            <a:r>
              <a:rPr lang="en-US" dirty="0" err="1"/>
              <a:t>multiset</a:t>
            </a:r>
            <a:r>
              <a:rPr lang="en-US" dirty="0"/>
              <a:t> B</a:t>
            </a:r>
            <a:r>
              <a:rPr lang="en-US" baseline="-25000" dirty="0"/>
              <a:t>i</a:t>
            </a:r>
            <a:r>
              <a:rPr lang="en-US" dirty="0"/>
              <a:t> of vectors in step 1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	</a:t>
            </a:r>
            <a:r>
              <a:rPr lang="en-US" dirty="0" smtClean="0">
                <a:sym typeface="Wingdings"/>
              </a:rPr>
              <a:t>|B</a:t>
            </a:r>
            <a:r>
              <a:rPr lang="en-US" baseline="-25000" dirty="0" smtClean="0">
                <a:sym typeface="Wingdings"/>
              </a:rPr>
              <a:t>i</a:t>
            </a:r>
            <a:r>
              <a:rPr lang="en-US" dirty="0" smtClean="0">
                <a:sym typeface="Wingdings"/>
              </a:rPr>
              <a:t>|  </a:t>
            </a:r>
            <a:r>
              <a:rPr lang="en-US" dirty="0" smtClean="0"/>
              <a:t>≥  n-f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each (n-f)-subset Y of B</a:t>
            </a:r>
            <a:r>
              <a:rPr lang="en-US" baseline="-25000" dirty="0" smtClean="0"/>
              <a:t>i  </a:t>
            </a:r>
            <a:r>
              <a:rPr lang="en-US" dirty="0" smtClean="0"/>
              <a:t> … choose a point in </a:t>
            </a:r>
            <a:r>
              <a:rPr lang="en-US" dirty="0" err="1" smtClean="0"/>
              <a:t>Γ</a:t>
            </a:r>
            <a:r>
              <a:rPr lang="en-US" dirty="0" smtClean="0"/>
              <a:t>(Y)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93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2 </a:t>
            </a:r>
            <a:r>
              <a:rPr lang="en-US" dirty="0"/>
              <a:t>in Round </a:t>
            </a:r>
            <a:r>
              <a:rPr lang="en-US" dirty="0">
                <a:solidFill>
                  <a:srgbClr val="FF0000"/>
                </a:solidFill>
              </a:rPr>
              <a:t>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57958" cy="4572000"/>
          </a:xfrm>
        </p:spPr>
        <p:txBody>
          <a:bodyPr/>
          <a:lstStyle/>
          <a:p>
            <a:r>
              <a:rPr lang="en-US" dirty="0"/>
              <a:t>Process </a:t>
            </a:r>
            <a:r>
              <a:rPr lang="en-US" dirty="0" err="1"/>
              <a:t>i</a:t>
            </a:r>
            <a:r>
              <a:rPr lang="en-US" dirty="0"/>
              <a:t> receives </a:t>
            </a:r>
            <a:r>
              <a:rPr lang="en-US" dirty="0" err="1"/>
              <a:t>multiset</a:t>
            </a:r>
            <a:r>
              <a:rPr lang="en-US" dirty="0"/>
              <a:t> B</a:t>
            </a:r>
            <a:r>
              <a:rPr lang="en-US" baseline="-25000" dirty="0"/>
              <a:t>i</a:t>
            </a:r>
            <a:r>
              <a:rPr lang="en-US" dirty="0"/>
              <a:t> of vectors in step 1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	</a:t>
            </a:r>
            <a:r>
              <a:rPr lang="en-US" dirty="0" smtClean="0">
                <a:sym typeface="Wingdings"/>
              </a:rPr>
              <a:t>|B</a:t>
            </a:r>
            <a:r>
              <a:rPr lang="en-US" baseline="-25000" dirty="0" smtClean="0">
                <a:sym typeface="Wingdings"/>
              </a:rPr>
              <a:t>i</a:t>
            </a:r>
            <a:r>
              <a:rPr lang="en-US" dirty="0" smtClean="0">
                <a:sym typeface="Wingdings"/>
              </a:rPr>
              <a:t>|  </a:t>
            </a:r>
            <a:r>
              <a:rPr lang="en-US" dirty="0" smtClean="0"/>
              <a:t>≥  n-f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each (n-f)-subset Y of B</a:t>
            </a:r>
            <a:r>
              <a:rPr lang="en-US" baseline="-25000" dirty="0" smtClean="0"/>
              <a:t>i  </a:t>
            </a:r>
            <a:r>
              <a:rPr lang="en-US" dirty="0" smtClean="0"/>
              <a:t> … choose a point in </a:t>
            </a:r>
            <a:r>
              <a:rPr lang="en-US" dirty="0" err="1" smtClean="0"/>
              <a:t>Γ</a:t>
            </a:r>
            <a:r>
              <a:rPr lang="en-US" dirty="0" smtClean="0"/>
              <a:t>(Y)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New state   v</a:t>
            </a:r>
            <a:r>
              <a:rPr lang="en-US" baseline="-25000" dirty="0"/>
              <a:t>i</a:t>
            </a:r>
            <a:r>
              <a:rPr lang="en-US" dirty="0"/>
              <a:t>[t] = average over </a:t>
            </a:r>
            <a:r>
              <a:rPr lang="en-US" dirty="0" smtClean="0"/>
              <a:t>these points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0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 Vector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2E9246"/>
                </a:solidFill>
              </a:rPr>
              <a:t>Agreement</a:t>
            </a:r>
            <a:r>
              <a:rPr lang="en-US" dirty="0" smtClean="0"/>
              <a:t>:</a:t>
            </a:r>
            <a:r>
              <a:rPr lang="en-US" dirty="0"/>
              <a:t> </a:t>
            </a:r>
            <a:r>
              <a:rPr lang="en-US" dirty="0" smtClean="0"/>
              <a:t> Fault-free processes agree </a:t>
            </a:r>
            <a:r>
              <a:rPr lang="en-US" i="1" dirty="0" smtClean="0"/>
              <a:t>exactly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800000"/>
                </a:solidFill>
              </a:rPr>
              <a:t>Validity:	   </a:t>
            </a:r>
            <a:r>
              <a:rPr lang="en-US" dirty="0" smtClean="0"/>
              <a:t>Output vector in </a:t>
            </a:r>
            <a:r>
              <a:rPr lang="en-US" dirty="0"/>
              <a:t>convex hull</a:t>
            </a:r>
            <a:br>
              <a:rPr lang="en-US" dirty="0"/>
            </a:br>
            <a:r>
              <a:rPr lang="en-US" dirty="0"/>
              <a:t>	             </a:t>
            </a:r>
            <a:r>
              <a:rPr lang="en-US" dirty="0" smtClean="0"/>
              <a:t> of inputs </a:t>
            </a:r>
            <a:r>
              <a:rPr lang="en-US" dirty="0"/>
              <a:t>at </a:t>
            </a:r>
            <a:r>
              <a:rPr lang="en-US" dirty="0" smtClean="0"/>
              <a:t>fault-free processes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3333CC"/>
                </a:solidFill>
              </a:rPr>
              <a:t>Termination</a:t>
            </a:r>
            <a:r>
              <a:rPr lang="en-US" dirty="0" smtClean="0"/>
              <a:t>: </a:t>
            </a:r>
            <a:r>
              <a:rPr lang="en-US" dirty="0"/>
              <a:t> </a:t>
            </a:r>
            <a:r>
              <a:rPr lang="en-US" dirty="0" smtClean="0"/>
              <a:t>In finite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68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>
                <a:sym typeface="Wingdings"/>
              </a:rPr>
              <a:t>|B</a:t>
            </a:r>
            <a:r>
              <a:rPr lang="en-US" baseline="-25000" dirty="0">
                <a:sym typeface="Wingdings"/>
              </a:rPr>
              <a:t>i</a:t>
            </a:r>
            <a:r>
              <a:rPr lang="en-US" dirty="0">
                <a:sym typeface="Wingdings"/>
              </a:rPr>
              <a:t>|  </a:t>
            </a:r>
            <a:r>
              <a:rPr lang="en-US" dirty="0"/>
              <a:t>≥  n-f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Validity proof similar to synchronous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6808" y="2817091"/>
            <a:ext cx="7687171" cy="461665"/>
          </a:xfrm>
          <a:prstGeom prst="rect">
            <a:avLst/>
          </a:prstGeom>
          <a:solidFill>
            <a:srgbClr val="FBFF9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n </a:t>
            </a:r>
            <a:r>
              <a:rPr lang="en-US" dirty="0"/>
              <a:t>≥ </a:t>
            </a:r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dirty="0">
                <a:latin typeface="Arial"/>
                <a:cs typeface="Arial"/>
              </a:rPr>
              <a:t>d+2) f +</a:t>
            </a:r>
            <a:r>
              <a:rPr lang="en-US" dirty="0" smtClean="0">
                <a:latin typeface="Arial"/>
                <a:cs typeface="Arial"/>
              </a:rPr>
              <a:t>1 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</a:t>
            </a:r>
            <a:r>
              <a:rPr lang="en-US" dirty="0" smtClean="0">
                <a:latin typeface="Arial"/>
                <a:cs typeface="Arial"/>
                <a:sym typeface="Wingdings"/>
              </a:rPr>
              <a:t>  </a:t>
            </a:r>
            <a:r>
              <a:rPr lang="en-US" dirty="0" smtClean="0">
                <a:latin typeface="Arial"/>
                <a:cs typeface="Arial"/>
              </a:rPr>
              <a:t>n-f </a:t>
            </a:r>
            <a:r>
              <a:rPr lang="en-US" dirty="0"/>
              <a:t>≥ </a:t>
            </a:r>
            <a:r>
              <a:rPr lang="en-US" dirty="0">
                <a:latin typeface="Arial"/>
                <a:cs typeface="Arial"/>
              </a:rPr>
              <a:t>(d</a:t>
            </a:r>
            <a:r>
              <a:rPr lang="en-US" dirty="0" smtClean="0">
                <a:latin typeface="Arial"/>
                <a:cs typeface="Arial"/>
              </a:rPr>
              <a:t>+1) </a:t>
            </a:r>
            <a:r>
              <a:rPr lang="en-US" dirty="0">
                <a:latin typeface="Arial"/>
                <a:cs typeface="Arial"/>
              </a:rPr>
              <a:t>f +1 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</a:t>
            </a:r>
            <a:r>
              <a:rPr lang="en-US" dirty="0" smtClean="0">
                <a:latin typeface="Arial"/>
                <a:cs typeface="Arial"/>
                <a:sym typeface="Wingdings"/>
              </a:rPr>
              <a:t>  </a:t>
            </a:r>
            <a:r>
              <a:rPr lang="en-US" dirty="0" err="1" smtClean="0">
                <a:latin typeface="Arial"/>
                <a:cs typeface="Arial"/>
                <a:sym typeface="Wingdings"/>
              </a:rPr>
              <a:t>Tverberg</a:t>
            </a:r>
            <a:r>
              <a:rPr lang="en-US" dirty="0" smtClean="0">
                <a:latin typeface="Arial"/>
                <a:cs typeface="Arial"/>
                <a:sym typeface="Wingdings"/>
              </a:rPr>
              <a:t> applies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0902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799" y="1524000"/>
            <a:ext cx="7927109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Recall from Step 2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For each (n-f)-subset Y of B</a:t>
            </a:r>
            <a:r>
              <a:rPr lang="en-US" baseline="-25000" dirty="0"/>
              <a:t>i  </a:t>
            </a:r>
            <a:r>
              <a:rPr lang="en-US" dirty="0"/>
              <a:t> … choose a point in </a:t>
            </a:r>
            <a:r>
              <a:rPr lang="en-US" dirty="0" err="1"/>
              <a:t>Γ</a:t>
            </a:r>
            <a:r>
              <a:rPr lang="en-US" dirty="0"/>
              <a:t>(Y</a:t>
            </a:r>
            <a:r>
              <a:rPr lang="en-US" dirty="0" smtClean="0"/>
              <a:t>)</a:t>
            </a:r>
          </a:p>
          <a:p>
            <a:r>
              <a:rPr lang="en-US" dirty="0"/>
              <a:t>New state   v</a:t>
            </a:r>
            <a:r>
              <a:rPr lang="en-US" baseline="-25000" dirty="0"/>
              <a:t>i</a:t>
            </a:r>
            <a:r>
              <a:rPr lang="en-US" dirty="0"/>
              <a:t>[t] = average over </a:t>
            </a:r>
            <a:r>
              <a:rPr lang="en-US" dirty="0" smtClean="0"/>
              <a:t>these points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ε</a:t>
            </a:r>
            <a:r>
              <a:rPr lang="en-US" dirty="0"/>
              <a:t>-Agreement </a:t>
            </a:r>
          </a:p>
        </p:txBody>
      </p:sp>
    </p:spTree>
    <p:extLst>
      <p:ext uri="{BB962C8B-B14F-4D97-AF65-F5344CB8AC3E}">
        <p14:creationId xmlns:p14="http://schemas.microsoft.com/office/powerpoint/2010/main" val="1250437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631151" y="3632969"/>
            <a:ext cx="8004848" cy="1123758"/>
          </a:xfrm>
          <a:prstGeom prst="rect">
            <a:avLst/>
          </a:prstGeom>
          <a:solidFill>
            <a:srgbClr val="FBFF9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799" y="1524000"/>
            <a:ext cx="7927109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Recall from Step 2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For each (n-f)-subset Y of B</a:t>
            </a:r>
            <a:r>
              <a:rPr lang="en-US" baseline="-25000" dirty="0"/>
              <a:t>i  </a:t>
            </a:r>
            <a:r>
              <a:rPr lang="en-US" dirty="0"/>
              <a:t> … choose a point in </a:t>
            </a:r>
            <a:r>
              <a:rPr lang="en-US" dirty="0" err="1"/>
              <a:t>Γ</a:t>
            </a:r>
            <a:r>
              <a:rPr lang="en-US" dirty="0"/>
              <a:t>(Y</a:t>
            </a:r>
            <a:r>
              <a:rPr lang="en-US" dirty="0" smtClean="0"/>
              <a:t>)</a:t>
            </a:r>
          </a:p>
          <a:p>
            <a:r>
              <a:rPr lang="en-US" dirty="0"/>
              <a:t>New state   v</a:t>
            </a:r>
            <a:r>
              <a:rPr lang="en-US" baseline="-25000" dirty="0"/>
              <a:t>i</a:t>
            </a:r>
            <a:r>
              <a:rPr lang="en-US" dirty="0"/>
              <a:t>[t] = average over </a:t>
            </a:r>
            <a:r>
              <a:rPr lang="en-US" dirty="0" smtClean="0"/>
              <a:t>these points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Because </a:t>
            </a:r>
            <a:r>
              <a:rPr lang="en-US" dirty="0" err="1" smtClean="0"/>
              <a:t>i</a:t>
            </a:r>
            <a:r>
              <a:rPr lang="en-US" dirty="0" smtClean="0"/>
              <a:t> and j receive identical </a:t>
            </a:r>
            <a:r>
              <a:rPr lang="en-US" dirty="0" smtClean="0">
                <a:solidFill>
                  <a:srgbClr val="0000FF"/>
                </a:solidFill>
              </a:rPr>
              <a:t>n-f</a:t>
            </a:r>
            <a:r>
              <a:rPr lang="en-US" dirty="0" smtClean="0"/>
              <a:t> messages in step 1, they choose at least </a:t>
            </a:r>
            <a:r>
              <a:rPr lang="en-US" dirty="0" smtClean="0">
                <a:solidFill>
                  <a:srgbClr val="FF0000"/>
                </a:solidFill>
              </a:rPr>
              <a:t>one</a:t>
            </a:r>
            <a:r>
              <a:rPr lang="en-US" dirty="0" smtClean="0"/>
              <a:t> identical point above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ε</a:t>
            </a:r>
            <a:r>
              <a:rPr lang="en-US" dirty="0"/>
              <a:t>-Agreement </a:t>
            </a:r>
          </a:p>
        </p:txBody>
      </p:sp>
    </p:spTree>
    <p:extLst>
      <p:ext uri="{BB962C8B-B14F-4D97-AF65-F5344CB8AC3E}">
        <p14:creationId xmlns:p14="http://schemas.microsoft.com/office/powerpoint/2010/main" val="3315630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631151" y="3632969"/>
            <a:ext cx="8004848" cy="1123758"/>
          </a:xfrm>
          <a:prstGeom prst="rect">
            <a:avLst/>
          </a:prstGeom>
          <a:solidFill>
            <a:srgbClr val="FBFF9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799" y="1524000"/>
            <a:ext cx="8065656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Recall from Step 2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For each (n-f)-subset Y of B</a:t>
            </a:r>
            <a:r>
              <a:rPr lang="en-US" baseline="-25000" dirty="0"/>
              <a:t>i  </a:t>
            </a:r>
            <a:r>
              <a:rPr lang="en-US" dirty="0"/>
              <a:t> … choose a point in </a:t>
            </a:r>
            <a:r>
              <a:rPr lang="en-US" dirty="0" err="1"/>
              <a:t>Γ</a:t>
            </a:r>
            <a:r>
              <a:rPr lang="en-US" dirty="0"/>
              <a:t>(Y</a:t>
            </a:r>
            <a:r>
              <a:rPr lang="en-US" dirty="0" smtClean="0"/>
              <a:t>)</a:t>
            </a:r>
          </a:p>
          <a:p>
            <a:r>
              <a:rPr lang="en-US" dirty="0"/>
              <a:t>New state   v</a:t>
            </a:r>
            <a:r>
              <a:rPr lang="en-US" baseline="-25000" dirty="0"/>
              <a:t>i</a:t>
            </a:r>
            <a:r>
              <a:rPr lang="en-US" dirty="0"/>
              <a:t>[t] = average over </a:t>
            </a:r>
            <a:r>
              <a:rPr lang="en-US" dirty="0" smtClean="0"/>
              <a:t>these points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Because </a:t>
            </a:r>
            <a:r>
              <a:rPr lang="en-US" dirty="0" err="1" smtClean="0"/>
              <a:t>i</a:t>
            </a:r>
            <a:r>
              <a:rPr lang="en-US" dirty="0" smtClean="0"/>
              <a:t> and j receive identical </a:t>
            </a:r>
            <a:r>
              <a:rPr lang="en-US" dirty="0" smtClean="0">
                <a:solidFill>
                  <a:srgbClr val="0000FF"/>
                </a:solidFill>
              </a:rPr>
              <a:t>n-f</a:t>
            </a:r>
            <a:r>
              <a:rPr lang="en-US" dirty="0" smtClean="0"/>
              <a:t> messages in step 1, they choose at least </a:t>
            </a:r>
            <a:r>
              <a:rPr lang="en-US" dirty="0" smtClean="0">
                <a:solidFill>
                  <a:srgbClr val="FF0000"/>
                </a:solidFill>
              </a:rPr>
              <a:t>one</a:t>
            </a:r>
            <a:r>
              <a:rPr lang="en-US" dirty="0" smtClean="0"/>
              <a:t> identical point above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ε</a:t>
            </a:r>
            <a:r>
              <a:rPr lang="en-US" dirty="0"/>
              <a:t>-Agreement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31152" y="4834466"/>
            <a:ext cx="8018701" cy="2023534"/>
            <a:chOff x="631152" y="4834466"/>
            <a:chExt cx="8018701" cy="2023534"/>
          </a:xfrm>
        </p:grpSpPr>
        <p:grpSp>
          <p:nvGrpSpPr>
            <p:cNvPr id="9" name="Group 8"/>
            <p:cNvGrpSpPr/>
            <p:nvPr/>
          </p:nvGrpSpPr>
          <p:grpSpPr>
            <a:xfrm>
              <a:off x="631152" y="4834466"/>
              <a:ext cx="8018701" cy="2023534"/>
              <a:chOff x="631152" y="4834466"/>
              <a:chExt cx="8018701" cy="2023534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631152" y="4878338"/>
                <a:ext cx="8018701" cy="197966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1548" y="4834466"/>
                <a:ext cx="3715471" cy="1016197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6220" y="5773497"/>
                <a:ext cx="3588447" cy="984441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4727588" y="4910667"/>
                <a:ext cx="344659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>
                    <a:latin typeface="Arial"/>
                    <a:cs typeface="Arial"/>
                  </a:rPr>
                  <a:t>v</a:t>
                </a:r>
                <a:r>
                  <a:rPr lang="en-US" baseline="-25000" dirty="0">
                    <a:latin typeface="Arial"/>
                    <a:cs typeface="Arial"/>
                  </a:rPr>
                  <a:t>i</a:t>
                </a:r>
                <a:r>
                  <a:rPr lang="en-US" dirty="0">
                    <a:latin typeface="Arial"/>
                    <a:cs typeface="Arial"/>
                  </a:rPr>
                  <a:t>[t</a:t>
                </a:r>
                <a:r>
                  <a:rPr lang="en-US" dirty="0" smtClean="0">
                    <a:latin typeface="Arial"/>
                    <a:cs typeface="Arial"/>
                  </a:rPr>
                  <a:t>] and </a:t>
                </a:r>
                <a:r>
                  <a:rPr lang="en-US" dirty="0">
                    <a:latin typeface="Arial"/>
                    <a:cs typeface="Arial"/>
                  </a:rPr>
                  <a:t>v</a:t>
                </a:r>
                <a:r>
                  <a:rPr lang="en-US" baseline="-25000" dirty="0">
                    <a:latin typeface="Arial"/>
                    <a:cs typeface="Arial"/>
                  </a:rPr>
                  <a:t>i</a:t>
                </a:r>
                <a:r>
                  <a:rPr lang="en-US" dirty="0">
                    <a:latin typeface="Arial"/>
                    <a:cs typeface="Arial"/>
                  </a:rPr>
                  <a:t>[t</a:t>
                </a:r>
                <a:r>
                  <a:rPr lang="en-US" dirty="0" smtClean="0">
                    <a:latin typeface="Arial"/>
                    <a:cs typeface="Arial"/>
                  </a:rPr>
                  <a:t>] as</a:t>
                </a:r>
                <a:br>
                  <a:rPr lang="en-US" dirty="0" smtClean="0">
                    <a:latin typeface="Arial"/>
                    <a:cs typeface="Arial"/>
                  </a:rPr>
                </a:br>
                <a:r>
                  <a:rPr lang="en-US" dirty="0" smtClean="0">
                    <a:latin typeface="Arial"/>
                    <a:cs typeface="Arial"/>
                  </a:rPr>
                  <a:t>convex</a:t>
                </a:r>
                <a:r>
                  <a:rPr lang="en-US" dirty="0">
                    <a:latin typeface="Arial"/>
                    <a:cs typeface="Arial"/>
                  </a:rPr>
                  <a:t> </a:t>
                </a:r>
                <a:r>
                  <a:rPr lang="en-US" dirty="0" smtClean="0">
                    <a:latin typeface="Arial"/>
                    <a:cs typeface="Arial"/>
                  </a:rPr>
                  <a:t>combination</a:t>
                </a:r>
                <a:br>
                  <a:rPr lang="en-US" dirty="0" smtClean="0">
                    <a:latin typeface="Arial"/>
                    <a:cs typeface="Arial"/>
                  </a:rPr>
                </a:br>
                <a:r>
                  <a:rPr lang="en-US" dirty="0" smtClean="0">
                    <a:latin typeface="Arial"/>
                    <a:cs typeface="Arial"/>
                  </a:rPr>
                  <a:t>of fault-free states,</a:t>
                </a:r>
                <a:br>
                  <a:rPr lang="en-US" dirty="0" smtClean="0">
                    <a:latin typeface="Arial"/>
                    <a:cs typeface="Arial"/>
                  </a:rPr>
                </a:br>
                <a:r>
                  <a:rPr lang="en-US" dirty="0" smtClean="0">
                    <a:latin typeface="Arial"/>
                    <a:cs typeface="Arial"/>
                  </a:rPr>
                  <a:t>with non-zero weight</a:t>
                </a:r>
                <a:br>
                  <a:rPr lang="en-US" dirty="0" smtClean="0">
                    <a:latin typeface="Arial"/>
                    <a:cs typeface="Arial"/>
                  </a:rPr>
                </a:br>
                <a:r>
                  <a:rPr lang="en-US" dirty="0" smtClean="0">
                    <a:latin typeface="Arial"/>
                    <a:cs typeface="Arial"/>
                  </a:rPr>
                  <a:t>for an identical process</a:t>
                </a:r>
              </a:p>
            </p:txBody>
          </p:sp>
        </p:grpSp>
        <p:sp>
          <p:nvSpPr>
            <p:cNvPr id="11" name="Rectangle 10"/>
            <p:cNvSpPr/>
            <p:nvPr/>
          </p:nvSpPr>
          <p:spPr bwMode="auto">
            <a:xfrm>
              <a:off x="2193637" y="4899889"/>
              <a:ext cx="284788" cy="17241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985818" y="5549515"/>
              <a:ext cx="708121" cy="51415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184401" y="6588606"/>
              <a:ext cx="401782" cy="254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393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799" y="1524000"/>
            <a:ext cx="7927109" cy="4572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Rest </a:t>
            </a:r>
            <a:r>
              <a:rPr lang="en-US" dirty="0" smtClean="0"/>
              <a:t>of the argument standard in convergence proofs</a:t>
            </a:r>
            <a:endParaRPr lang="en-US" dirty="0" smtClean="0"/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ε</a:t>
            </a:r>
            <a:r>
              <a:rPr lang="en-US" dirty="0"/>
              <a:t>-Agreement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77273" y="1724891"/>
            <a:ext cx="8018701" cy="2023534"/>
            <a:chOff x="631152" y="4834466"/>
            <a:chExt cx="8018701" cy="2023534"/>
          </a:xfrm>
        </p:grpSpPr>
        <p:grpSp>
          <p:nvGrpSpPr>
            <p:cNvPr id="14" name="Group 13"/>
            <p:cNvGrpSpPr/>
            <p:nvPr/>
          </p:nvGrpSpPr>
          <p:grpSpPr>
            <a:xfrm>
              <a:off x="631152" y="4834466"/>
              <a:ext cx="8018701" cy="2023534"/>
              <a:chOff x="631152" y="4834466"/>
              <a:chExt cx="8018701" cy="2023534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631152" y="4878338"/>
                <a:ext cx="8018701" cy="197966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1548" y="4834466"/>
                <a:ext cx="3715471" cy="1016197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6220" y="5773497"/>
                <a:ext cx="3588447" cy="984441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4727588" y="4910667"/>
                <a:ext cx="344659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>
                    <a:latin typeface="Arial"/>
                    <a:cs typeface="Arial"/>
                  </a:rPr>
                  <a:t>v</a:t>
                </a:r>
                <a:r>
                  <a:rPr lang="en-US" baseline="-25000" dirty="0">
                    <a:latin typeface="Arial"/>
                    <a:cs typeface="Arial"/>
                  </a:rPr>
                  <a:t>i</a:t>
                </a:r>
                <a:r>
                  <a:rPr lang="en-US" dirty="0">
                    <a:latin typeface="Arial"/>
                    <a:cs typeface="Arial"/>
                  </a:rPr>
                  <a:t>[t</a:t>
                </a:r>
                <a:r>
                  <a:rPr lang="en-US" dirty="0" smtClean="0">
                    <a:latin typeface="Arial"/>
                    <a:cs typeface="Arial"/>
                  </a:rPr>
                  <a:t>] and </a:t>
                </a:r>
                <a:r>
                  <a:rPr lang="en-US" dirty="0">
                    <a:latin typeface="Arial"/>
                    <a:cs typeface="Arial"/>
                  </a:rPr>
                  <a:t>v</a:t>
                </a:r>
                <a:r>
                  <a:rPr lang="en-US" baseline="-25000" dirty="0">
                    <a:latin typeface="Arial"/>
                    <a:cs typeface="Arial"/>
                  </a:rPr>
                  <a:t>i</a:t>
                </a:r>
                <a:r>
                  <a:rPr lang="en-US" dirty="0">
                    <a:latin typeface="Arial"/>
                    <a:cs typeface="Arial"/>
                  </a:rPr>
                  <a:t>[t</a:t>
                </a:r>
                <a:r>
                  <a:rPr lang="en-US" dirty="0" smtClean="0">
                    <a:latin typeface="Arial"/>
                    <a:cs typeface="Arial"/>
                  </a:rPr>
                  <a:t>] as</a:t>
                </a:r>
                <a:br>
                  <a:rPr lang="en-US" dirty="0" smtClean="0">
                    <a:latin typeface="Arial"/>
                    <a:cs typeface="Arial"/>
                  </a:rPr>
                </a:br>
                <a:r>
                  <a:rPr lang="en-US" dirty="0" smtClean="0">
                    <a:latin typeface="Arial"/>
                    <a:cs typeface="Arial"/>
                  </a:rPr>
                  <a:t>convex</a:t>
                </a:r>
                <a:r>
                  <a:rPr lang="en-US" dirty="0">
                    <a:latin typeface="Arial"/>
                    <a:cs typeface="Arial"/>
                  </a:rPr>
                  <a:t> </a:t>
                </a:r>
                <a:r>
                  <a:rPr lang="en-US" dirty="0" smtClean="0">
                    <a:latin typeface="Arial"/>
                    <a:cs typeface="Arial"/>
                  </a:rPr>
                  <a:t>combination</a:t>
                </a:r>
                <a:br>
                  <a:rPr lang="en-US" dirty="0" smtClean="0">
                    <a:latin typeface="Arial"/>
                    <a:cs typeface="Arial"/>
                  </a:rPr>
                </a:br>
                <a:r>
                  <a:rPr lang="en-US" dirty="0" smtClean="0">
                    <a:latin typeface="Arial"/>
                    <a:cs typeface="Arial"/>
                  </a:rPr>
                  <a:t>of fault-free states,</a:t>
                </a:r>
                <a:br>
                  <a:rPr lang="en-US" dirty="0" smtClean="0">
                    <a:latin typeface="Arial"/>
                    <a:cs typeface="Arial"/>
                  </a:rPr>
                </a:br>
                <a:r>
                  <a:rPr lang="en-US" dirty="0" smtClean="0">
                    <a:latin typeface="Arial"/>
                    <a:cs typeface="Arial"/>
                  </a:rPr>
                  <a:t>with non-zero weight</a:t>
                </a:r>
                <a:br>
                  <a:rPr lang="en-US" dirty="0" smtClean="0">
                    <a:latin typeface="Arial"/>
                    <a:cs typeface="Arial"/>
                  </a:rPr>
                </a:br>
                <a:r>
                  <a:rPr lang="en-US" dirty="0" smtClean="0">
                    <a:latin typeface="Arial"/>
                    <a:cs typeface="Arial"/>
                  </a:rPr>
                  <a:t>for an identical process</a:t>
                </a:r>
              </a:p>
            </p:txBody>
          </p:sp>
        </p:grpSp>
        <p:sp>
          <p:nvSpPr>
            <p:cNvPr id="15" name="Rectangle 14"/>
            <p:cNvSpPr/>
            <p:nvPr/>
          </p:nvSpPr>
          <p:spPr bwMode="auto">
            <a:xfrm>
              <a:off x="2193637" y="4899889"/>
              <a:ext cx="284788" cy="17241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985818" y="5549515"/>
              <a:ext cx="708121" cy="51415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184401" y="6588606"/>
              <a:ext cx="401782" cy="254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0328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799" y="1524000"/>
            <a:ext cx="7927109" cy="4572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Rest </a:t>
            </a:r>
            <a:r>
              <a:rPr lang="en-US" dirty="0" smtClean="0"/>
              <a:t>of the argument standard in convergence proofs</a:t>
            </a:r>
            <a:endParaRPr lang="en-US" dirty="0" smtClean="0"/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 </a:t>
            </a:r>
            <a:r>
              <a:rPr lang="en-US" dirty="0" smtClean="0">
                <a:sym typeface="Wingdings"/>
              </a:rPr>
              <a:t>Range of </a:t>
            </a:r>
            <a:r>
              <a:rPr lang="en-US" dirty="0" smtClean="0">
                <a:sym typeface="Wingdings"/>
              </a:rPr>
              <a:t>each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vector element shrinks by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     a factor &lt; 1 in each </a:t>
            </a:r>
            <a:r>
              <a:rPr lang="en-US" dirty="0" smtClean="0">
                <a:sym typeface="Wingdings"/>
              </a:rPr>
              <a:t>round</a:t>
            </a:r>
            <a:endParaRPr lang="en-US" dirty="0" smtClean="0">
              <a:sym typeface="Wingdings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  </a:t>
            </a:r>
            <a:r>
              <a:rPr lang="en-US" dirty="0" err="1"/>
              <a:t>ε</a:t>
            </a:r>
            <a:r>
              <a:rPr lang="en-US" dirty="0"/>
              <a:t>-Agreement </a:t>
            </a:r>
            <a:r>
              <a:rPr lang="en-US" dirty="0" smtClean="0"/>
              <a:t> after sufficient number of </a:t>
            </a:r>
            <a:r>
              <a:rPr lang="en-US" dirty="0" smtClean="0"/>
              <a:t>rounds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ε</a:t>
            </a:r>
            <a:r>
              <a:rPr lang="en-US" dirty="0"/>
              <a:t>-Agreement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77273" y="1724891"/>
            <a:ext cx="8018701" cy="2023534"/>
            <a:chOff x="631152" y="4834466"/>
            <a:chExt cx="8018701" cy="2023534"/>
          </a:xfrm>
        </p:grpSpPr>
        <p:grpSp>
          <p:nvGrpSpPr>
            <p:cNvPr id="14" name="Group 13"/>
            <p:cNvGrpSpPr/>
            <p:nvPr/>
          </p:nvGrpSpPr>
          <p:grpSpPr>
            <a:xfrm>
              <a:off x="631152" y="4834466"/>
              <a:ext cx="8018701" cy="2023534"/>
              <a:chOff x="631152" y="4834466"/>
              <a:chExt cx="8018701" cy="2023534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631152" y="4878338"/>
                <a:ext cx="8018701" cy="197966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1548" y="4834466"/>
                <a:ext cx="3715471" cy="1016197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6220" y="5773497"/>
                <a:ext cx="3588447" cy="984441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4727588" y="4910667"/>
                <a:ext cx="344659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>
                    <a:latin typeface="Arial"/>
                    <a:cs typeface="Arial"/>
                  </a:rPr>
                  <a:t>v</a:t>
                </a:r>
                <a:r>
                  <a:rPr lang="en-US" baseline="-25000" dirty="0">
                    <a:latin typeface="Arial"/>
                    <a:cs typeface="Arial"/>
                  </a:rPr>
                  <a:t>i</a:t>
                </a:r>
                <a:r>
                  <a:rPr lang="en-US" dirty="0">
                    <a:latin typeface="Arial"/>
                    <a:cs typeface="Arial"/>
                  </a:rPr>
                  <a:t>[t</a:t>
                </a:r>
                <a:r>
                  <a:rPr lang="en-US" dirty="0" smtClean="0">
                    <a:latin typeface="Arial"/>
                    <a:cs typeface="Arial"/>
                  </a:rPr>
                  <a:t>] and </a:t>
                </a:r>
                <a:r>
                  <a:rPr lang="en-US" dirty="0">
                    <a:latin typeface="Arial"/>
                    <a:cs typeface="Arial"/>
                  </a:rPr>
                  <a:t>v</a:t>
                </a:r>
                <a:r>
                  <a:rPr lang="en-US" baseline="-25000" dirty="0">
                    <a:latin typeface="Arial"/>
                    <a:cs typeface="Arial"/>
                  </a:rPr>
                  <a:t>i</a:t>
                </a:r>
                <a:r>
                  <a:rPr lang="en-US" dirty="0">
                    <a:latin typeface="Arial"/>
                    <a:cs typeface="Arial"/>
                  </a:rPr>
                  <a:t>[t</a:t>
                </a:r>
                <a:r>
                  <a:rPr lang="en-US" dirty="0" smtClean="0">
                    <a:latin typeface="Arial"/>
                    <a:cs typeface="Arial"/>
                  </a:rPr>
                  <a:t>] as</a:t>
                </a:r>
                <a:br>
                  <a:rPr lang="en-US" dirty="0" smtClean="0">
                    <a:latin typeface="Arial"/>
                    <a:cs typeface="Arial"/>
                  </a:rPr>
                </a:br>
                <a:r>
                  <a:rPr lang="en-US" dirty="0" smtClean="0">
                    <a:latin typeface="Arial"/>
                    <a:cs typeface="Arial"/>
                  </a:rPr>
                  <a:t>convex</a:t>
                </a:r>
                <a:r>
                  <a:rPr lang="en-US" dirty="0">
                    <a:latin typeface="Arial"/>
                    <a:cs typeface="Arial"/>
                  </a:rPr>
                  <a:t> </a:t>
                </a:r>
                <a:r>
                  <a:rPr lang="en-US" dirty="0" smtClean="0">
                    <a:latin typeface="Arial"/>
                    <a:cs typeface="Arial"/>
                  </a:rPr>
                  <a:t>combination</a:t>
                </a:r>
                <a:br>
                  <a:rPr lang="en-US" dirty="0" smtClean="0">
                    <a:latin typeface="Arial"/>
                    <a:cs typeface="Arial"/>
                  </a:rPr>
                </a:br>
                <a:r>
                  <a:rPr lang="en-US" dirty="0" smtClean="0">
                    <a:latin typeface="Arial"/>
                    <a:cs typeface="Arial"/>
                  </a:rPr>
                  <a:t>of fault-free states,</a:t>
                </a:r>
                <a:br>
                  <a:rPr lang="en-US" dirty="0" smtClean="0">
                    <a:latin typeface="Arial"/>
                    <a:cs typeface="Arial"/>
                  </a:rPr>
                </a:br>
                <a:r>
                  <a:rPr lang="en-US" dirty="0" smtClean="0">
                    <a:latin typeface="Arial"/>
                    <a:cs typeface="Arial"/>
                  </a:rPr>
                  <a:t>with non-zero weight</a:t>
                </a:r>
                <a:br>
                  <a:rPr lang="en-US" dirty="0" smtClean="0">
                    <a:latin typeface="Arial"/>
                    <a:cs typeface="Arial"/>
                  </a:rPr>
                </a:br>
                <a:r>
                  <a:rPr lang="en-US" dirty="0" smtClean="0">
                    <a:latin typeface="Arial"/>
                    <a:cs typeface="Arial"/>
                  </a:rPr>
                  <a:t>for an identical process</a:t>
                </a:r>
              </a:p>
            </p:txBody>
          </p:sp>
        </p:grpSp>
        <p:sp>
          <p:nvSpPr>
            <p:cNvPr id="15" name="Rectangle 14"/>
            <p:cNvSpPr/>
            <p:nvPr/>
          </p:nvSpPr>
          <p:spPr bwMode="auto">
            <a:xfrm>
              <a:off x="2193637" y="4899889"/>
              <a:ext cx="284788" cy="17241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985818" y="5549515"/>
              <a:ext cx="708121" cy="51415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184401" y="6588606"/>
              <a:ext cx="401782" cy="254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577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Necessary and sufficient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for vector consensus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Synchronous &amp; asynchronous systems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704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24000"/>
            <a:ext cx="8181110" cy="4572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v[t]   =   M[t]  v[t-1]      where M[t] is row stochastic </a:t>
            </a:r>
            <a:r>
              <a:rPr lang="en-US" dirty="0" smtClean="0"/>
              <a:t>with</a:t>
            </a:r>
            <a:r>
              <a:rPr lang="en-US" dirty="0"/>
              <a:t>			   </a:t>
            </a:r>
            <a:r>
              <a:rPr lang="en-US" dirty="0" smtClean="0"/>
              <a:t>a coefficient </a:t>
            </a:r>
            <a:r>
              <a:rPr lang="en-US" dirty="0"/>
              <a:t>of </a:t>
            </a:r>
            <a:r>
              <a:rPr lang="en-US" dirty="0" err="1"/>
              <a:t>ergodicity</a:t>
            </a:r>
            <a:r>
              <a:rPr lang="en-US" dirty="0"/>
              <a:t> &lt; 1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/>
              <a:t> </a:t>
            </a:r>
            <a:r>
              <a:rPr lang="en-US" dirty="0" smtClean="0"/>
              <a:t>	</a:t>
            </a: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592667" y="1478588"/>
            <a:ext cx="8018701" cy="2023534"/>
            <a:chOff x="631152" y="4834466"/>
            <a:chExt cx="8018701" cy="2023534"/>
          </a:xfrm>
        </p:grpSpPr>
        <p:grpSp>
          <p:nvGrpSpPr>
            <p:cNvPr id="6" name="Group 5"/>
            <p:cNvGrpSpPr/>
            <p:nvPr/>
          </p:nvGrpSpPr>
          <p:grpSpPr>
            <a:xfrm>
              <a:off x="631152" y="4834466"/>
              <a:ext cx="8018701" cy="2023534"/>
              <a:chOff x="631152" y="4834466"/>
              <a:chExt cx="8018701" cy="2023534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631152" y="4878338"/>
                <a:ext cx="8018701" cy="197966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1548" y="4834466"/>
                <a:ext cx="3715471" cy="1016197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6220" y="5773497"/>
                <a:ext cx="3588447" cy="984441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727588" y="4910667"/>
                <a:ext cx="344659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>
                    <a:latin typeface="Arial"/>
                    <a:cs typeface="Arial"/>
                  </a:rPr>
                  <a:t>v</a:t>
                </a:r>
                <a:r>
                  <a:rPr lang="en-US" baseline="-25000" dirty="0">
                    <a:latin typeface="Arial"/>
                    <a:cs typeface="Arial"/>
                  </a:rPr>
                  <a:t>i</a:t>
                </a:r>
                <a:r>
                  <a:rPr lang="en-US" dirty="0">
                    <a:latin typeface="Arial"/>
                    <a:cs typeface="Arial"/>
                  </a:rPr>
                  <a:t>[t</a:t>
                </a:r>
                <a:r>
                  <a:rPr lang="en-US" dirty="0" smtClean="0">
                    <a:latin typeface="Arial"/>
                    <a:cs typeface="Arial"/>
                  </a:rPr>
                  <a:t>] and </a:t>
                </a:r>
                <a:r>
                  <a:rPr lang="en-US" dirty="0">
                    <a:latin typeface="Arial"/>
                    <a:cs typeface="Arial"/>
                  </a:rPr>
                  <a:t>v</a:t>
                </a:r>
                <a:r>
                  <a:rPr lang="en-US" baseline="-25000" dirty="0">
                    <a:latin typeface="Arial"/>
                    <a:cs typeface="Arial"/>
                  </a:rPr>
                  <a:t>i</a:t>
                </a:r>
                <a:r>
                  <a:rPr lang="en-US" dirty="0">
                    <a:latin typeface="Arial"/>
                    <a:cs typeface="Arial"/>
                  </a:rPr>
                  <a:t>[t</a:t>
                </a:r>
                <a:r>
                  <a:rPr lang="en-US" dirty="0" smtClean="0">
                    <a:latin typeface="Arial"/>
                    <a:cs typeface="Arial"/>
                  </a:rPr>
                  <a:t>] as</a:t>
                </a:r>
                <a:br>
                  <a:rPr lang="en-US" dirty="0" smtClean="0">
                    <a:latin typeface="Arial"/>
                    <a:cs typeface="Arial"/>
                  </a:rPr>
                </a:br>
                <a:r>
                  <a:rPr lang="en-US" dirty="0" smtClean="0">
                    <a:latin typeface="Arial"/>
                    <a:cs typeface="Arial"/>
                  </a:rPr>
                  <a:t>convex</a:t>
                </a:r>
                <a:r>
                  <a:rPr lang="en-US" dirty="0">
                    <a:latin typeface="Arial"/>
                    <a:cs typeface="Arial"/>
                  </a:rPr>
                  <a:t> </a:t>
                </a:r>
                <a:r>
                  <a:rPr lang="en-US" dirty="0" smtClean="0">
                    <a:latin typeface="Arial"/>
                    <a:cs typeface="Arial"/>
                  </a:rPr>
                  <a:t>combination</a:t>
                </a:r>
                <a:br>
                  <a:rPr lang="en-US" dirty="0" smtClean="0">
                    <a:latin typeface="Arial"/>
                    <a:cs typeface="Arial"/>
                  </a:rPr>
                </a:br>
                <a:r>
                  <a:rPr lang="en-US" dirty="0" smtClean="0">
                    <a:latin typeface="Arial"/>
                    <a:cs typeface="Arial"/>
                  </a:rPr>
                  <a:t>of fault-free states,</a:t>
                </a:r>
                <a:br>
                  <a:rPr lang="en-US" dirty="0" smtClean="0">
                    <a:latin typeface="Arial"/>
                    <a:cs typeface="Arial"/>
                  </a:rPr>
                </a:br>
                <a:r>
                  <a:rPr lang="en-US" dirty="0" smtClean="0">
                    <a:latin typeface="Arial"/>
                    <a:cs typeface="Arial"/>
                  </a:rPr>
                  <a:t>with non-zero weight</a:t>
                </a:r>
                <a:br>
                  <a:rPr lang="en-US" dirty="0" smtClean="0">
                    <a:latin typeface="Arial"/>
                    <a:cs typeface="Arial"/>
                  </a:rPr>
                </a:br>
                <a:r>
                  <a:rPr lang="en-US" dirty="0" smtClean="0">
                    <a:latin typeface="Arial"/>
                    <a:cs typeface="Arial"/>
                  </a:rPr>
                  <a:t>for an identical process</a:t>
                </a:r>
              </a:p>
            </p:txBody>
          </p:sp>
        </p:grpSp>
        <p:sp>
          <p:nvSpPr>
            <p:cNvPr id="7" name="Rectangle 6"/>
            <p:cNvSpPr/>
            <p:nvPr/>
          </p:nvSpPr>
          <p:spPr bwMode="auto">
            <a:xfrm>
              <a:off x="2193637" y="4899889"/>
              <a:ext cx="284788" cy="17241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985818" y="5549515"/>
              <a:ext cx="708121" cy="51415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184401" y="6588606"/>
              <a:ext cx="401782" cy="254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73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24000"/>
            <a:ext cx="8181110" cy="4572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v[t]   =   M[t]  v[t-1]      where M[t] is row stochastic </a:t>
            </a:r>
            <a:r>
              <a:rPr lang="en-US" dirty="0" smtClean="0"/>
              <a:t>with</a:t>
            </a:r>
            <a:r>
              <a:rPr lang="en-US" dirty="0"/>
              <a:t>			   </a:t>
            </a:r>
            <a:r>
              <a:rPr lang="en-US" dirty="0" smtClean="0"/>
              <a:t>a coefficient </a:t>
            </a:r>
            <a:r>
              <a:rPr lang="en-US" dirty="0"/>
              <a:t>of </a:t>
            </a:r>
            <a:r>
              <a:rPr lang="en-US" dirty="0" err="1"/>
              <a:t>ergodicity</a:t>
            </a:r>
            <a:r>
              <a:rPr lang="en-US" dirty="0"/>
              <a:t> &lt; </a:t>
            </a:r>
            <a:r>
              <a:rPr lang="en-US" dirty="0" smtClean="0"/>
              <a:t>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ym typeface="Wingdings"/>
              </a:rPr>
              <a:t> Consensus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because</a:t>
            </a:r>
            <a:r>
              <a:rPr lang="en-US" dirty="0">
                <a:sym typeface="Wingdings"/>
              </a:rPr>
              <a:t> ΠM[t] has a limit with identical rows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/>
              <a:t> </a:t>
            </a:r>
            <a:r>
              <a:rPr lang="en-US" dirty="0" smtClean="0"/>
              <a:t>	</a:t>
            </a: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592667" y="1478588"/>
            <a:ext cx="8018701" cy="2023534"/>
            <a:chOff x="631152" y="4834466"/>
            <a:chExt cx="8018701" cy="2023534"/>
          </a:xfrm>
        </p:grpSpPr>
        <p:grpSp>
          <p:nvGrpSpPr>
            <p:cNvPr id="6" name="Group 5"/>
            <p:cNvGrpSpPr/>
            <p:nvPr/>
          </p:nvGrpSpPr>
          <p:grpSpPr>
            <a:xfrm>
              <a:off x="631152" y="4834466"/>
              <a:ext cx="8018701" cy="2023534"/>
              <a:chOff x="631152" y="4834466"/>
              <a:chExt cx="8018701" cy="2023534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631152" y="4878338"/>
                <a:ext cx="8018701" cy="197966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1548" y="4834466"/>
                <a:ext cx="3715471" cy="1016197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6220" y="5773497"/>
                <a:ext cx="3588447" cy="984441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727588" y="4910667"/>
                <a:ext cx="344659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>
                    <a:latin typeface="Arial"/>
                    <a:cs typeface="Arial"/>
                  </a:rPr>
                  <a:t>v</a:t>
                </a:r>
                <a:r>
                  <a:rPr lang="en-US" baseline="-25000" dirty="0">
                    <a:latin typeface="Arial"/>
                    <a:cs typeface="Arial"/>
                  </a:rPr>
                  <a:t>i</a:t>
                </a:r>
                <a:r>
                  <a:rPr lang="en-US" dirty="0">
                    <a:latin typeface="Arial"/>
                    <a:cs typeface="Arial"/>
                  </a:rPr>
                  <a:t>[t</a:t>
                </a:r>
                <a:r>
                  <a:rPr lang="en-US" dirty="0" smtClean="0">
                    <a:latin typeface="Arial"/>
                    <a:cs typeface="Arial"/>
                  </a:rPr>
                  <a:t>] and </a:t>
                </a:r>
                <a:r>
                  <a:rPr lang="en-US" dirty="0">
                    <a:latin typeface="Arial"/>
                    <a:cs typeface="Arial"/>
                  </a:rPr>
                  <a:t>v</a:t>
                </a:r>
                <a:r>
                  <a:rPr lang="en-US" baseline="-25000" dirty="0">
                    <a:latin typeface="Arial"/>
                    <a:cs typeface="Arial"/>
                  </a:rPr>
                  <a:t>i</a:t>
                </a:r>
                <a:r>
                  <a:rPr lang="en-US" dirty="0">
                    <a:latin typeface="Arial"/>
                    <a:cs typeface="Arial"/>
                  </a:rPr>
                  <a:t>[t</a:t>
                </a:r>
                <a:r>
                  <a:rPr lang="en-US" dirty="0" smtClean="0">
                    <a:latin typeface="Arial"/>
                    <a:cs typeface="Arial"/>
                  </a:rPr>
                  <a:t>] as</a:t>
                </a:r>
                <a:br>
                  <a:rPr lang="en-US" dirty="0" smtClean="0">
                    <a:latin typeface="Arial"/>
                    <a:cs typeface="Arial"/>
                  </a:rPr>
                </a:br>
                <a:r>
                  <a:rPr lang="en-US" dirty="0" smtClean="0">
                    <a:latin typeface="Arial"/>
                    <a:cs typeface="Arial"/>
                  </a:rPr>
                  <a:t>convex</a:t>
                </a:r>
                <a:r>
                  <a:rPr lang="en-US" dirty="0">
                    <a:latin typeface="Arial"/>
                    <a:cs typeface="Arial"/>
                  </a:rPr>
                  <a:t> </a:t>
                </a:r>
                <a:r>
                  <a:rPr lang="en-US" dirty="0" smtClean="0">
                    <a:latin typeface="Arial"/>
                    <a:cs typeface="Arial"/>
                  </a:rPr>
                  <a:t>combination</a:t>
                </a:r>
                <a:br>
                  <a:rPr lang="en-US" dirty="0" smtClean="0">
                    <a:latin typeface="Arial"/>
                    <a:cs typeface="Arial"/>
                  </a:rPr>
                </a:br>
                <a:r>
                  <a:rPr lang="en-US" dirty="0" smtClean="0">
                    <a:latin typeface="Arial"/>
                    <a:cs typeface="Arial"/>
                  </a:rPr>
                  <a:t>of fault-free states,</a:t>
                </a:r>
                <a:br>
                  <a:rPr lang="en-US" dirty="0" smtClean="0">
                    <a:latin typeface="Arial"/>
                    <a:cs typeface="Arial"/>
                  </a:rPr>
                </a:br>
                <a:r>
                  <a:rPr lang="en-US" dirty="0" smtClean="0">
                    <a:latin typeface="Arial"/>
                    <a:cs typeface="Arial"/>
                  </a:rPr>
                  <a:t>with non-zero weight</a:t>
                </a:r>
                <a:br>
                  <a:rPr lang="en-US" dirty="0" smtClean="0">
                    <a:latin typeface="Arial"/>
                    <a:cs typeface="Arial"/>
                  </a:rPr>
                </a:br>
                <a:r>
                  <a:rPr lang="en-US" dirty="0" smtClean="0">
                    <a:latin typeface="Arial"/>
                    <a:cs typeface="Arial"/>
                  </a:rPr>
                  <a:t>for an identical process</a:t>
                </a:r>
              </a:p>
            </p:txBody>
          </p:sp>
        </p:grpSp>
        <p:sp>
          <p:nvSpPr>
            <p:cNvPr id="7" name="Rectangle 6"/>
            <p:cNvSpPr/>
            <p:nvPr/>
          </p:nvSpPr>
          <p:spPr bwMode="auto">
            <a:xfrm>
              <a:off x="2193637" y="4899889"/>
              <a:ext cx="284788" cy="17241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985818" y="5549515"/>
              <a:ext cx="708121" cy="51415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184401" y="6588606"/>
              <a:ext cx="401782" cy="254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756299" y="5818910"/>
            <a:ext cx="2266065" cy="9048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>
                <a:latin typeface="Arial"/>
                <a:cs typeface="Arial"/>
              </a:rPr>
              <a:t>Hajnal</a:t>
            </a:r>
            <a:r>
              <a:rPr lang="en-US" dirty="0" smtClean="0">
                <a:latin typeface="Arial"/>
                <a:cs typeface="Arial"/>
              </a:rPr>
              <a:t> 1957</a:t>
            </a:r>
          </a:p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Wolfowitz 1963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2600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Popular tool in decentralized control literature on</a:t>
            </a:r>
            <a:br>
              <a:rPr lang="en-US" dirty="0" smtClean="0"/>
            </a:br>
            <a:r>
              <a:rPr lang="en-US" i="1" dirty="0" smtClean="0"/>
              <a:t>fault-free </a:t>
            </a:r>
            <a:r>
              <a:rPr lang="en-US" dirty="0" smtClean="0"/>
              <a:t>iterative consensus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Tsitsiklis,Jadbabaei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endParaRPr lang="en-US" dirty="0"/>
          </a:p>
          <a:p>
            <a:r>
              <a:rPr lang="en-US" dirty="0" smtClean="0"/>
              <a:t>Allows derivation of stronger results</a:t>
            </a:r>
          </a:p>
          <a:p>
            <a:pPr lvl="1"/>
            <a:r>
              <a:rPr lang="en-US" dirty="0" smtClean="0"/>
              <a:t>Incomplete graphs</a:t>
            </a:r>
          </a:p>
          <a:p>
            <a:pPr lvl="1"/>
            <a:r>
              <a:rPr lang="en-US" dirty="0" smtClean="0"/>
              <a:t>Time-varying graphs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52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/>
          <p:cNvSpPr/>
          <p:nvPr/>
        </p:nvSpPr>
        <p:spPr bwMode="auto">
          <a:xfrm>
            <a:off x="3586788" y="4456545"/>
            <a:ext cx="1208424" cy="1016000"/>
          </a:xfrm>
          <a:prstGeom prst="rtTriangle">
            <a:avLst/>
          </a:prstGeom>
          <a:solidFill>
            <a:srgbClr val="FBFF9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3586788" y="3733031"/>
            <a:ext cx="1" cy="287096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2347576" y="5472545"/>
            <a:ext cx="375612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360573"/>
              </p:ext>
            </p:extLst>
          </p:nvPr>
        </p:nvGraphicFramePr>
        <p:xfrm>
          <a:off x="3089370" y="4137891"/>
          <a:ext cx="432029" cy="72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0" name="Equation" r:id="rId3" imgW="279400" imgH="469900" progId="Equation.DSMT4">
                  <p:embed/>
                </p:oleObj>
              </mc:Choice>
              <mc:Fallback>
                <p:oleObj name="Equation" r:id="rId3" imgW="2794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89370" y="4137891"/>
                        <a:ext cx="432029" cy="726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451531"/>
              </p:ext>
            </p:extLst>
          </p:nvPr>
        </p:nvGraphicFramePr>
        <p:xfrm>
          <a:off x="4611831" y="5537200"/>
          <a:ext cx="432029" cy="72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1" name="Equation" r:id="rId5" imgW="279400" imgH="469900" progId="Equation.DSMT4">
                  <p:embed/>
                </p:oleObj>
              </mc:Choice>
              <mc:Fallback>
                <p:oleObj name="Equation" r:id="rId5" imgW="2794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11831" y="5537200"/>
                        <a:ext cx="432029" cy="726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419483"/>
              </p:ext>
            </p:extLst>
          </p:nvPr>
        </p:nvGraphicFramePr>
        <p:xfrm>
          <a:off x="3086292" y="5504873"/>
          <a:ext cx="432029" cy="72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2" name="Equation" r:id="rId7" imgW="279400" imgH="469900" progId="Equation.DSMT4">
                  <p:embed/>
                </p:oleObj>
              </mc:Choice>
              <mc:Fallback>
                <p:oleObj name="Equation" r:id="rId7" imgW="2794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86292" y="5504873"/>
                        <a:ext cx="432029" cy="726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 bwMode="auto">
          <a:xfrm>
            <a:off x="3571394" y="4441151"/>
            <a:ext cx="45719" cy="53879"/>
          </a:xfrm>
          <a:prstGeom prst="ellipse">
            <a:avLst/>
          </a:prstGeom>
          <a:solidFill>
            <a:srgbClr val="7AFF44"/>
          </a:solidFill>
          <a:ln w="28575" cap="flat" cmpd="sng" algn="ctr">
            <a:solidFill>
              <a:srgbClr val="3DFF2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562158" y="5432521"/>
            <a:ext cx="45719" cy="53879"/>
          </a:xfrm>
          <a:prstGeom prst="ellipse">
            <a:avLst/>
          </a:prstGeom>
          <a:solidFill>
            <a:srgbClr val="7AFF44"/>
          </a:solidFill>
          <a:ln w="28575" cap="flat" cmpd="sng" algn="ctr">
            <a:solidFill>
              <a:srgbClr val="3DFF2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61345" y="5438679"/>
            <a:ext cx="45719" cy="53879"/>
          </a:xfrm>
          <a:prstGeom prst="ellipse">
            <a:avLst/>
          </a:prstGeom>
          <a:solidFill>
            <a:srgbClr val="7AFF44"/>
          </a:solidFill>
          <a:ln w="28575" cap="flat" cmpd="sng" algn="ctr">
            <a:solidFill>
              <a:srgbClr val="3DFF2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762885" y="4416521"/>
            <a:ext cx="45719" cy="53879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761783"/>
              </p:ext>
            </p:extLst>
          </p:nvPr>
        </p:nvGraphicFramePr>
        <p:xfrm>
          <a:off x="4945063" y="4065588"/>
          <a:ext cx="39211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3" name="Equation" r:id="rId9" imgW="254000" imgH="469900" progId="Equation.DSMT4">
                  <p:embed/>
                </p:oleObj>
              </mc:Choice>
              <mc:Fallback>
                <p:oleObj name="Equation" r:id="rId9" imgW="2540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45063" y="4065588"/>
                        <a:ext cx="392112" cy="72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val 15"/>
          <p:cNvSpPr/>
          <p:nvPr/>
        </p:nvSpPr>
        <p:spPr bwMode="auto">
          <a:xfrm>
            <a:off x="3883892" y="5069224"/>
            <a:ext cx="45719" cy="53879"/>
          </a:xfrm>
          <a:prstGeom prst="ellipse">
            <a:avLst/>
          </a:prstGeom>
          <a:solidFill>
            <a:srgbClr val="008000"/>
          </a:solidFill>
          <a:ln w="28575" cap="flat" cmpd="sng" algn="ctr">
            <a:solidFill>
              <a:srgbClr val="2E924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008919"/>
              </p:ext>
            </p:extLst>
          </p:nvPr>
        </p:nvGraphicFramePr>
        <p:xfrm>
          <a:off x="3816254" y="3387148"/>
          <a:ext cx="49053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4" name="Equation" r:id="rId11" imgW="317500" imgH="469900" progId="Equation.DSMT4">
                  <p:embed/>
                </p:oleObj>
              </mc:Choice>
              <mc:Fallback>
                <p:oleObj name="Equation" r:id="rId11" imgW="3175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16254" y="3387148"/>
                        <a:ext cx="490538" cy="727075"/>
                      </a:xfrm>
                      <a:prstGeom prst="rect">
                        <a:avLst/>
                      </a:prstGeom>
                      <a:solidFill>
                        <a:srgbClr val="BAFFAC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 bwMode="auto">
          <a:xfrm flipH="1">
            <a:off x="3917758" y="4148667"/>
            <a:ext cx="92363" cy="87745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866148" y="846667"/>
            <a:ext cx="102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Inputs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2162848" y="572657"/>
            <a:ext cx="754304" cy="1005222"/>
          </a:xfrm>
          <a:prstGeom prst="ellipse">
            <a:avLst/>
          </a:prstGeom>
          <a:solidFill>
            <a:srgbClr val="3DFF28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endParaRPr lang="en-US" dirty="0" smtClean="0">
              <a:latin typeface="Arial"/>
              <a:cs typeface="Arial"/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490549"/>
              </p:ext>
            </p:extLst>
          </p:nvPr>
        </p:nvGraphicFramePr>
        <p:xfrm>
          <a:off x="2318133" y="703503"/>
          <a:ext cx="432029" cy="72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5" name="Equation" r:id="rId13" imgW="279400" imgH="469900" progId="Equation.DSMT4">
                  <p:embed/>
                </p:oleObj>
              </mc:Choice>
              <mc:Fallback>
                <p:oleObj name="Equation" r:id="rId13" imgW="2794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8133" y="703503"/>
                        <a:ext cx="432029" cy="726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Oval 39"/>
          <p:cNvSpPr/>
          <p:nvPr/>
        </p:nvSpPr>
        <p:spPr bwMode="auto">
          <a:xfrm>
            <a:off x="3092643" y="571117"/>
            <a:ext cx="754304" cy="1005222"/>
          </a:xfrm>
          <a:prstGeom prst="ellipse">
            <a:avLst/>
          </a:prstGeom>
          <a:solidFill>
            <a:srgbClr val="3DFF28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3999344" y="569578"/>
            <a:ext cx="754304" cy="1005222"/>
          </a:xfrm>
          <a:prstGeom prst="ellipse">
            <a:avLst/>
          </a:prstGeom>
          <a:solidFill>
            <a:srgbClr val="3DFF28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4898351" y="552645"/>
            <a:ext cx="754304" cy="1005222"/>
          </a:xfrm>
          <a:prstGeom prst="ellipse">
            <a:avLst/>
          </a:prstGeom>
          <a:solidFill>
            <a:srgbClr val="FF6600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endParaRPr lang="en-US" dirty="0" smtClean="0">
              <a:latin typeface="Arial"/>
              <a:cs typeface="Arial"/>
            </a:endParaRP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812371"/>
              </p:ext>
            </p:extLst>
          </p:nvPr>
        </p:nvGraphicFramePr>
        <p:xfrm>
          <a:off x="3254085" y="708122"/>
          <a:ext cx="432029" cy="72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6" name="Equation" r:id="rId14" imgW="279400" imgH="469900" progId="Equation.DSMT4">
                  <p:embed/>
                </p:oleObj>
              </mc:Choice>
              <mc:Fallback>
                <p:oleObj name="Equation" r:id="rId14" imgW="2794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54085" y="708122"/>
                        <a:ext cx="432029" cy="726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789134"/>
              </p:ext>
            </p:extLst>
          </p:nvPr>
        </p:nvGraphicFramePr>
        <p:xfrm>
          <a:off x="5082068" y="708170"/>
          <a:ext cx="39211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7" name="Equation" r:id="rId15" imgW="254000" imgH="469900" progId="Equation.DSMT4">
                  <p:embed/>
                </p:oleObj>
              </mc:Choice>
              <mc:Fallback>
                <p:oleObj name="Equation" r:id="rId15" imgW="2540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82068" y="708170"/>
                        <a:ext cx="392112" cy="72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818245"/>
              </p:ext>
            </p:extLst>
          </p:nvPr>
        </p:nvGraphicFramePr>
        <p:xfrm>
          <a:off x="4148473" y="717358"/>
          <a:ext cx="432029" cy="72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8" name="Equation" r:id="rId16" imgW="279400" imgH="469900" progId="Equation.DSMT4">
                  <p:embed/>
                </p:oleObj>
              </mc:Choice>
              <mc:Fallback>
                <p:oleObj name="Equation" r:id="rId16" imgW="2794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8473" y="717358"/>
                        <a:ext cx="432029" cy="726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3523491" y="2931007"/>
            <a:ext cx="1108597" cy="461665"/>
          </a:xfrm>
          <a:prstGeom prst="rect">
            <a:avLst/>
          </a:prstGeom>
          <a:solidFill>
            <a:srgbClr val="BAFFAC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Output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6857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20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3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962121" y="5033818"/>
            <a:ext cx="6727152" cy="1585576"/>
          </a:xfrm>
          <a:prstGeom prst="rect">
            <a:avLst/>
          </a:prstGeom>
          <a:solidFill>
            <a:srgbClr val="FBFF9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2E9246"/>
                </a:solidFill>
              </a:rPr>
              <a:t>Agreement</a:t>
            </a:r>
            <a:r>
              <a:rPr lang="en-US" dirty="0" smtClean="0"/>
              <a:t>:</a:t>
            </a:r>
            <a:r>
              <a:rPr lang="en-US" dirty="0"/>
              <a:t> </a:t>
            </a:r>
            <a:r>
              <a:rPr lang="en-US" dirty="0" smtClean="0"/>
              <a:t> Fault-free processes agree </a:t>
            </a:r>
            <a:r>
              <a:rPr lang="en-US" i="1" dirty="0" smtClean="0"/>
              <a:t>exactly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800000"/>
                </a:solidFill>
              </a:rPr>
              <a:t>Validity:	   </a:t>
            </a:r>
            <a:r>
              <a:rPr lang="en-US" dirty="0" smtClean="0"/>
              <a:t>Agreed </a:t>
            </a:r>
            <a:r>
              <a:rPr lang="en-US" dirty="0"/>
              <a:t>value in convex hull</a:t>
            </a:r>
            <a:br>
              <a:rPr lang="en-US" dirty="0"/>
            </a:br>
            <a:r>
              <a:rPr lang="en-US" dirty="0"/>
              <a:t>	             </a:t>
            </a:r>
            <a:r>
              <a:rPr lang="en-US" dirty="0" smtClean="0"/>
              <a:t> of inputs </a:t>
            </a:r>
            <a:r>
              <a:rPr lang="en-US" dirty="0"/>
              <a:t>at </a:t>
            </a:r>
            <a:r>
              <a:rPr lang="en-US" dirty="0" smtClean="0"/>
              <a:t>fault-free processes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3333CC"/>
                </a:solidFill>
              </a:rPr>
              <a:t>Termination</a:t>
            </a:r>
            <a:r>
              <a:rPr lang="en-US" dirty="0" smtClean="0"/>
              <a:t>: </a:t>
            </a:r>
            <a:r>
              <a:rPr lang="en-US" dirty="0"/>
              <a:t> </a:t>
            </a:r>
            <a:r>
              <a:rPr lang="en-US" dirty="0" smtClean="0"/>
              <a:t>In finite time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1362364" y="5557212"/>
            <a:ext cx="538788" cy="531091"/>
          </a:xfrm>
          <a:prstGeom prst="ellipse">
            <a:avLst/>
          </a:prstGeom>
          <a:solidFill>
            <a:srgbClr val="3DFF28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>
                <a:latin typeface="Arial"/>
                <a:cs typeface="Arial"/>
              </a:rPr>
              <a:t>0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054157" y="5555673"/>
            <a:ext cx="538788" cy="531091"/>
          </a:xfrm>
          <a:prstGeom prst="ellipse">
            <a:avLst/>
          </a:prstGeom>
          <a:solidFill>
            <a:srgbClr val="3DFF28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>
                <a:latin typeface="Arial"/>
                <a:cs typeface="Arial"/>
              </a:rPr>
              <a:t>0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182861" y="5569527"/>
            <a:ext cx="538788" cy="531091"/>
          </a:xfrm>
          <a:prstGeom prst="ellipse">
            <a:avLst/>
          </a:prstGeom>
          <a:solidFill>
            <a:srgbClr val="3DFF28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>
                <a:latin typeface="Arial"/>
                <a:cs typeface="Arial"/>
              </a:rPr>
              <a:t>0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13141" y="5560290"/>
            <a:ext cx="538788" cy="531091"/>
          </a:xfrm>
          <a:prstGeom prst="ellipse">
            <a:avLst/>
          </a:prstGeom>
          <a:solidFill>
            <a:srgbClr val="FFA55D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>
                <a:latin typeface="Arial"/>
                <a:cs typeface="Arial"/>
              </a:rPr>
              <a:t>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5104" y="5588000"/>
            <a:ext cx="3421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Arial"/>
                <a:cs typeface="Arial"/>
                <a:sym typeface="Wingdings"/>
              </a:rPr>
              <a:t>        </a:t>
            </a:r>
            <a:r>
              <a:rPr lang="en-US" dirty="0" smtClean="0">
                <a:solidFill>
                  <a:srgbClr val="800000"/>
                </a:solidFill>
                <a:latin typeface="Arial"/>
                <a:cs typeface="Arial"/>
                <a:sym typeface="Wingdings"/>
              </a:rPr>
              <a:t>Must agree on 0</a:t>
            </a:r>
            <a:endParaRPr lang="en-US" dirty="0">
              <a:solidFill>
                <a:srgbClr val="8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8657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962121" y="5033818"/>
            <a:ext cx="6727152" cy="1585576"/>
          </a:xfrm>
          <a:prstGeom prst="rect">
            <a:avLst/>
          </a:prstGeom>
          <a:solidFill>
            <a:srgbClr val="FBFF9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2E9246"/>
                </a:solidFill>
              </a:rPr>
              <a:t>Agreement</a:t>
            </a:r>
            <a:r>
              <a:rPr lang="en-US" dirty="0" smtClean="0"/>
              <a:t>:</a:t>
            </a:r>
            <a:r>
              <a:rPr lang="en-US" dirty="0"/>
              <a:t> </a:t>
            </a:r>
            <a:r>
              <a:rPr lang="en-US" dirty="0" smtClean="0"/>
              <a:t> Fault-free processes agree </a:t>
            </a:r>
            <a:r>
              <a:rPr lang="en-US" i="1" dirty="0" smtClean="0"/>
              <a:t>exactly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800000"/>
                </a:solidFill>
              </a:rPr>
              <a:t>Validity:	   </a:t>
            </a:r>
            <a:r>
              <a:rPr lang="en-US" dirty="0" smtClean="0"/>
              <a:t>Agreed </a:t>
            </a:r>
            <a:r>
              <a:rPr lang="en-US" dirty="0"/>
              <a:t>value in convex hull</a:t>
            </a:r>
            <a:br>
              <a:rPr lang="en-US" dirty="0"/>
            </a:br>
            <a:r>
              <a:rPr lang="en-US" dirty="0"/>
              <a:t>	             </a:t>
            </a:r>
            <a:r>
              <a:rPr lang="en-US" dirty="0" smtClean="0"/>
              <a:t> of inputs </a:t>
            </a:r>
            <a:r>
              <a:rPr lang="en-US" dirty="0"/>
              <a:t>at </a:t>
            </a:r>
            <a:r>
              <a:rPr lang="en-US" dirty="0" smtClean="0"/>
              <a:t>fault-free processes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3333CC"/>
                </a:solidFill>
              </a:rPr>
              <a:t>Termination</a:t>
            </a:r>
            <a:r>
              <a:rPr lang="en-US" dirty="0" smtClean="0"/>
              <a:t>: </a:t>
            </a:r>
            <a:r>
              <a:rPr lang="en-US" dirty="0"/>
              <a:t> </a:t>
            </a:r>
            <a:r>
              <a:rPr lang="en-US" dirty="0" smtClean="0"/>
              <a:t>In finite time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1362364" y="5557212"/>
            <a:ext cx="538788" cy="531091"/>
          </a:xfrm>
          <a:prstGeom prst="ellipse">
            <a:avLst/>
          </a:prstGeom>
          <a:solidFill>
            <a:srgbClr val="3DFF28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>
                <a:latin typeface="Arial"/>
                <a:cs typeface="Arial"/>
              </a:rPr>
              <a:t>0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054157" y="5555673"/>
            <a:ext cx="538788" cy="531091"/>
          </a:xfrm>
          <a:prstGeom prst="ellipse">
            <a:avLst/>
          </a:prstGeom>
          <a:solidFill>
            <a:srgbClr val="3DFF28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>
                <a:latin typeface="Arial"/>
                <a:cs typeface="Arial"/>
              </a:rPr>
              <a:t>0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182861" y="5569527"/>
            <a:ext cx="538788" cy="531091"/>
          </a:xfrm>
          <a:prstGeom prst="ellipse">
            <a:avLst/>
          </a:prstGeom>
          <a:solidFill>
            <a:srgbClr val="3DFF28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 smtClean="0">
                <a:latin typeface="Arial"/>
                <a:cs typeface="Arial"/>
              </a:rPr>
              <a:t>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13141" y="5560290"/>
            <a:ext cx="538788" cy="531091"/>
          </a:xfrm>
          <a:prstGeom prst="ellipse">
            <a:avLst/>
          </a:prstGeom>
          <a:solidFill>
            <a:srgbClr val="FFA55D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>
                <a:latin typeface="Arial"/>
                <a:cs typeface="Arial"/>
              </a:rPr>
              <a:t>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5103" y="5588000"/>
            <a:ext cx="3421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Arial"/>
                <a:cs typeface="Arial"/>
                <a:sym typeface="Wingdings"/>
              </a:rPr>
              <a:t>        </a:t>
            </a:r>
            <a:r>
              <a:rPr lang="en-US" dirty="0" smtClean="0">
                <a:solidFill>
                  <a:srgbClr val="800000"/>
                </a:solidFill>
                <a:latin typeface="Arial"/>
                <a:cs typeface="Arial"/>
                <a:sym typeface="Wingdings"/>
              </a:rPr>
              <a:t>May agree on .4</a:t>
            </a:r>
            <a:endParaRPr lang="en-US" dirty="0">
              <a:solidFill>
                <a:srgbClr val="8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8153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Impossible</a:t>
            </a:r>
            <a:r>
              <a:rPr lang="en-US" dirty="0" smtClean="0"/>
              <a:t> with asynchrony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[FLP]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98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24000"/>
            <a:ext cx="7973291" cy="4572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2E9246"/>
                </a:solidFill>
              </a:rPr>
              <a:t>Agreement</a:t>
            </a:r>
            <a:r>
              <a:rPr lang="en-US" dirty="0" smtClean="0"/>
              <a:t>:</a:t>
            </a:r>
            <a:r>
              <a:rPr lang="en-US" dirty="0"/>
              <a:t> </a:t>
            </a:r>
            <a:r>
              <a:rPr lang="en-US" dirty="0" smtClean="0"/>
              <a:t> Fault-free processes agree </a:t>
            </a:r>
            <a:r>
              <a:rPr lang="en-US" i="1" dirty="0" smtClean="0"/>
              <a:t>approximately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800000"/>
                </a:solidFill>
              </a:rPr>
              <a:t>Validity:  …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Termination</a:t>
            </a:r>
            <a:r>
              <a:rPr lang="en-US" dirty="0"/>
              <a:t>:   </a:t>
            </a:r>
            <a:r>
              <a:rPr lang="en-US" dirty="0" smtClean="0"/>
              <a:t>…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43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24000"/>
            <a:ext cx="7973291" cy="4572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2E9246"/>
                </a:solidFill>
              </a:rPr>
              <a:t>Agreement</a:t>
            </a:r>
            <a:r>
              <a:rPr lang="en-US" dirty="0" smtClean="0"/>
              <a:t>:</a:t>
            </a:r>
            <a:r>
              <a:rPr lang="en-US" dirty="0"/>
              <a:t> </a:t>
            </a:r>
            <a:r>
              <a:rPr lang="en-US" dirty="0" smtClean="0"/>
              <a:t> Fault-free processes agree </a:t>
            </a:r>
            <a:r>
              <a:rPr lang="en-US" i="1" dirty="0" smtClean="0"/>
              <a:t>approximately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800000"/>
                </a:solidFill>
              </a:rPr>
              <a:t>Validity:  …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Termination</a:t>
            </a:r>
            <a:r>
              <a:rPr lang="en-US" dirty="0"/>
              <a:t>:   </a:t>
            </a:r>
            <a:r>
              <a:rPr lang="en-US" dirty="0" smtClean="0"/>
              <a:t>…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62120" y="5033818"/>
            <a:ext cx="6958061" cy="1585576"/>
          </a:xfrm>
          <a:prstGeom prst="rect">
            <a:avLst/>
          </a:prstGeom>
          <a:solidFill>
            <a:srgbClr val="FBFF9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362364" y="5557212"/>
            <a:ext cx="538788" cy="531091"/>
          </a:xfrm>
          <a:prstGeom prst="ellipse">
            <a:avLst/>
          </a:prstGeom>
          <a:solidFill>
            <a:srgbClr val="3DFF28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>
                <a:latin typeface="Arial"/>
                <a:cs typeface="Arial"/>
              </a:rPr>
              <a:t>0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054157" y="5555673"/>
            <a:ext cx="538788" cy="531091"/>
          </a:xfrm>
          <a:prstGeom prst="ellipse">
            <a:avLst/>
          </a:prstGeom>
          <a:solidFill>
            <a:srgbClr val="3DFF28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>
                <a:latin typeface="Arial"/>
                <a:cs typeface="Arial"/>
              </a:rPr>
              <a:t>0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182861" y="5569527"/>
            <a:ext cx="538788" cy="531091"/>
          </a:xfrm>
          <a:prstGeom prst="ellipse">
            <a:avLst/>
          </a:prstGeom>
          <a:solidFill>
            <a:srgbClr val="3DFF28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 smtClean="0">
                <a:latin typeface="Arial"/>
                <a:cs typeface="Arial"/>
              </a:rPr>
              <a:t>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913141" y="5560290"/>
            <a:ext cx="538788" cy="531091"/>
          </a:xfrm>
          <a:prstGeom prst="ellipse">
            <a:avLst/>
          </a:prstGeom>
          <a:solidFill>
            <a:srgbClr val="FFA55D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>
                <a:latin typeface="Arial"/>
                <a:cs typeface="Arial"/>
              </a:rPr>
              <a:t>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625" y="5588000"/>
            <a:ext cx="3932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Arial"/>
                <a:cs typeface="Arial"/>
                <a:sym typeface="Wingdings"/>
              </a:rPr>
              <a:t>           </a:t>
            </a:r>
            <a:r>
              <a:rPr lang="en-US" dirty="0" smtClean="0">
                <a:solidFill>
                  <a:srgbClr val="800000"/>
                </a:solidFill>
                <a:latin typeface="Arial"/>
                <a:cs typeface="Arial"/>
                <a:sym typeface="Wingdings"/>
              </a:rPr>
              <a:t>May agree on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≈</a:t>
            </a:r>
            <a:r>
              <a:rPr lang="en-US" dirty="0" smtClean="0">
                <a:solidFill>
                  <a:srgbClr val="800000"/>
                </a:solidFill>
                <a:latin typeface="Arial"/>
                <a:cs typeface="Arial"/>
                <a:sym typeface="Wingdings"/>
              </a:rPr>
              <a:t> .4</a:t>
            </a:r>
            <a:endParaRPr lang="en-US" dirty="0">
              <a:solidFill>
                <a:srgbClr val="8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535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Necessary &amp; Sufficient Condition</a:t>
            </a:r>
            <a:br>
              <a:rPr lang="en-US" dirty="0" smtClean="0"/>
            </a:br>
            <a:r>
              <a:rPr lang="en-US" dirty="0"/>
              <a:t>(Complete Graphs)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 ≥ 3f+1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39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Necessary &amp; Sufficient Condition</a:t>
            </a:r>
            <a:br>
              <a:rPr lang="en-US" dirty="0" smtClean="0"/>
            </a:br>
            <a:r>
              <a:rPr lang="en-US" dirty="0" smtClean="0"/>
              <a:t>(Complete Graphs)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 ≥ 3f+1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for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Exact consensus with synchrony</a:t>
            </a:r>
          </a:p>
          <a:p>
            <a:r>
              <a:rPr lang="en-US" dirty="0" smtClean="0"/>
              <a:t>Approximate consensus with asynchrony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83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92606" y="4841394"/>
            <a:ext cx="3032606" cy="946727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Necessary &amp; Sufficient Condition</a:t>
            </a:r>
            <a:br>
              <a:rPr lang="en-US" dirty="0" smtClean="0"/>
            </a:br>
            <a:r>
              <a:rPr lang="en-US" dirty="0"/>
              <a:t>(Complete Graphs)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 ≥ 3f+1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for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Exact consensus with synchrony</a:t>
            </a:r>
          </a:p>
          <a:p>
            <a:r>
              <a:rPr lang="en-US" dirty="0" smtClean="0"/>
              <a:t>Approximate consensus with asynchrony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with </a:t>
            </a:r>
            <a:r>
              <a:rPr lang="en-US" u="sng" dirty="0" smtClean="0">
                <a:solidFill>
                  <a:srgbClr val="800000"/>
                </a:solidFill>
              </a:rPr>
              <a:t>scalar inputs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855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999066" y="1945794"/>
            <a:ext cx="1979662" cy="561879"/>
          </a:xfrm>
          <a:prstGeom prst="ellipse">
            <a:avLst/>
          </a:prstGeom>
          <a:solidFill>
            <a:srgbClr val="FBFF9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Vector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96442" cy="4572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 smtClean="0">
                <a:solidFill>
                  <a:srgbClr val="2E9246"/>
                </a:solidFill>
              </a:rPr>
              <a:t>ε</a:t>
            </a:r>
            <a:r>
              <a:rPr lang="en-US" dirty="0" smtClean="0">
                <a:solidFill>
                  <a:srgbClr val="2E9246"/>
                </a:solidFill>
              </a:rPr>
              <a:t>-Agreement</a:t>
            </a:r>
            <a:r>
              <a:rPr lang="en-US" dirty="0" smtClean="0"/>
              <a:t>:</a:t>
            </a:r>
            <a:r>
              <a:rPr lang="en-US" dirty="0"/>
              <a:t> </a:t>
            </a:r>
            <a:r>
              <a:rPr lang="en-US" dirty="0" smtClean="0"/>
              <a:t> output vector elements differ by ≤ </a:t>
            </a:r>
            <a:r>
              <a:rPr lang="en-US" dirty="0" err="1" smtClean="0"/>
              <a:t>ε</a:t>
            </a:r>
            <a:endParaRPr lang="en-US" i="1" dirty="0" smtClean="0"/>
          </a:p>
          <a:p>
            <a:endParaRPr lang="en-US" dirty="0"/>
          </a:p>
          <a:p>
            <a:r>
              <a:rPr lang="en-US" dirty="0">
                <a:solidFill>
                  <a:srgbClr val="800000"/>
                </a:solidFill>
              </a:rPr>
              <a:t>Validity:	   </a:t>
            </a:r>
            <a:r>
              <a:rPr lang="en-US" dirty="0"/>
              <a:t>Output vector in convex hull</a:t>
            </a:r>
            <a:br>
              <a:rPr lang="en-US" dirty="0"/>
            </a:br>
            <a:r>
              <a:rPr lang="en-US" dirty="0"/>
              <a:t>	              of inputs at fault-free processes</a:t>
            </a:r>
          </a:p>
          <a:p>
            <a:endParaRPr lang="en-US" dirty="0"/>
          </a:p>
          <a:p>
            <a:r>
              <a:rPr lang="en-US" dirty="0">
                <a:solidFill>
                  <a:srgbClr val="3333CC"/>
                </a:solidFill>
              </a:rPr>
              <a:t>Termination</a:t>
            </a:r>
            <a:r>
              <a:rPr lang="en-US" dirty="0"/>
              <a:t>:  In finite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71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1985817" y="1958111"/>
            <a:ext cx="939031" cy="1197648"/>
          </a:xfrm>
          <a:prstGeom prst="ellipse">
            <a:avLst/>
          </a:prstGeom>
          <a:solidFill>
            <a:srgbClr val="3DFF28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 smtClean="0">
                <a:latin typeface="Arial"/>
                <a:cs typeface="Arial"/>
              </a:rPr>
              <a:t>0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785" y="2355273"/>
            <a:ext cx="102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Inputs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5984" y="3662219"/>
            <a:ext cx="1878038" cy="904863"/>
          </a:xfrm>
          <a:prstGeom prst="rect">
            <a:avLst/>
          </a:prstGeom>
          <a:solidFill>
            <a:srgbClr val="FBFF9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Exact vector</a:t>
            </a:r>
          </a:p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consensus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245" y="3870037"/>
            <a:ext cx="1262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Outputs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44646" y="5184679"/>
            <a:ext cx="2852063" cy="904863"/>
          </a:xfrm>
          <a:prstGeom prst="rect">
            <a:avLst/>
          </a:prstGeom>
          <a:solidFill>
            <a:srgbClr val="FBFF9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Approximate vector</a:t>
            </a:r>
          </a:p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consensus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0281" y="5384801"/>
            <a:ext cx="1262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Outputs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023368" y="1956571"/>
            <a:ext cx="939031" cy="1197648"/>
          </a:xfrm>
          <a:prstGeom prst="ellipse">
            <a:avLst/>
          </a:prstGeom>
          <a:solidFill>
            <a:srgbClr val="3DFF28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>
                <a:latin typeface="Arial"/>
                <a:cs typeface="Arial"/>
              </a:rPr>
              <a:t>1</a:t>
            </a:r>
            <a:endParaRPr lang="en-US" dirty="0" smtClean="0">
              <a:latin typeface="Arial"/>
              <a:cs typeface="Arial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>
                <a:latin typeface="Arial"/>
                <a:cs typeface="Arial"/>
              </a:rPr>
              <a:t>0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045525" y="1955032"/>
            <a:ext cx="939031" cy="1197648"/>
          </a:xfrm>
          <a:prstGeom prst="ellipse">
            <a:avLst/>
          </a:prstGeom>
          <a:solidFill>
            <a:srgbClr val="3DFF28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>
                <a:latin typeface="Arial"/>
                <a:cs typeface="Arial"/>
              </a:rPr>
              <a:t>0</a:t>
            </a:r>
            <a:endParaRPr lang="en-US" dirty="0" smtClean="0">
              <a:latin typeface="Arial"/>
              <a:cs typeface="Arial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>
                <a:latin typeface="Arial"/>
                <a:cs typeface="Arial"/>
              </a:rPr>
              <a:t>0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059988" y="1953493"/>
            <a:ext cx="939031" cy="1197648"/>
          </a:xfrm>
          <a:prstGeom prst="ellipse">
            <a:avLst/>
          </a:prstGeom>
          <a:solidFill>
            <a:srgbClr val="FFA55D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>
                <a:latin typeface="Arial"/>
                <a:cs typeface="Arial"/>
              </a:rPr>
              <a:t>1</a:t>
            </a:r>
            <a:endParaRPr lang="en-US" dirty="0" smtClean="0">
              <a:latin typeface="Arial"/>
              <a:cs typeface="Arial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 smtClean="0">
                <a:latin typeface="Arial"/>
                <a:cs typeface="Arial"/>
              </a:rPr>
              <a:t>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984278" y="3495965"/>
            <a:ext cx="939031" cy="1197648"/>
          </a:xfrm>
          <a:prstGeom prst="ellipse">
            <a:avLst/>
          </a:prstGeom>
          <a:solidFill>
            <a:srgbClr val="3DFF28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 smtClean="0">
                <a:latin typeface="Arial"/>
                <a:cs typeface="Arial"/>
              </a:rPr>
              <a:t>.5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 smtClean="0">
                <a:latin typeface="Arial"/>
                <a:cs typeface="Arial"/>
              </a:rPr>
              <a:t>.3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021829" y="3494425"/>
            <a:ext cx="939031" cy="1197648"/>
          </a:xfrm>
          <a:prstGeom prst="ellipse">
            <a:avLst/>
          </a:prstGeom>
          <a:solidFill>
            <a:srgbClr val="3DFF28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 smtClean="0">
                <a:latin typeface="Arial"/>
                <a:cs typeface="Arial"/>
              </a:rPr>
              <a:t>.5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 smtClean="0">
                <a:latin typeface="Arial"/>
                <a:cs typeface="Arial"/>
              </a:rPr>
              <a:t>.3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4043986" y="3492886"/>
            <a:ext cx="939031" cy="1197648"/>
          </a:xfrm>
          <a:prstGeom prst="ellipse">
            <a:avLst/>
          </a:prstGeom>
          <a:solidFill>
            <a:srgbClr val="3DFF28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 smtClean="0">
                <a:latin typeface="Arial"/>
                <a:cs typeface="Arial"/>
              </a:rPr>
              <a:t>.5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 smtClean="0">
                <a:latin typeface="Arial"/>
                <a:cs typeface="Arial"/>
              </a:rPr>
              <a:t>.3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5058449" y="3491347"/>
            <a:ext cx="939031" cy="1197648"/>
          </a:xfrm>
          <a:prstGeom prst="ellipse">
            <a:avLst/>
          </a:prstGeom>
          <a:solidFill>
            <a:srgbClr val="FFA55D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1991975" y="5004572"/>
            <a:ext cx="939031" cy="1197648"/>
          </a:xfrm>
          <a:prstGeom prst="ellipse">
            <a:avLst/>
          </a:prstGeom>
          <a:solidFill>
            <a:srgbClr val="3DFF28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.48</a:t>
            </a:r>
            <a:endParaRPr lang="en-US" dirty="0">
              <a:latin typeface="Arial"/>
              <a:cs typeface="Arial"/>
            </a:endParaRPr>
          </a:p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.29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3029526" y="5003032"/>
            <a:ext cx="939031" cy="1197648"/>
          </a:xfrm>
          <a:prstGeom prst="ellipse">
            <a:avLst/>
          </a:prstGeom>
          <a:solidFill>
            <a:srgbClr val="3DFF28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.49</a:t>
            </a:r>
            <a:endParaRPr lang="en-US" dirty="0">
              <a:latin typeface="Arial"/>
              <a:cs typeface="Arial"/>
            </a:endParaRPr>
          </a:p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.30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4051683" y="5001493"/>
            <a:ext cx="939031" cy="1197648"/>
          </a:xfrm>
          <a:prstGeom prst="ellipse">
            <a:avLst/>
          </a:prstGeom>
          <a:solidFill>
            <a:srgbClr val="3DFF28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.47</a:t>
            </a:r>
            <a:endParaRPr lang="en-US" dirty="0">
              <a:latin typeface="Arial"/>
              <a:cs typeface="Arial"/>
            </a:endParaRPr>
          </a:p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.31</a:t>
            </a:r>
            <a:endParaRPr lang="en-US" dirty="0">
              <a:latin typeface="Arial"/>
              <a:cs typeface="Arial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066146" y="4999954"/>
            <a:ext cx="939031" cy="1197648"/>
          </a:xfrm>
          <a:prstGeom prst="ellipse">
            <a:avLst/>
          </a:prstGeom>
          <a:solidFill>
            <a:srgbClr val="FFA55D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endParaRPr lang="en-US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95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/>
          <p:cNvSpPr/>
          <p:nvPr/>
        </p:nvSpPr>
        <p:spPr bwMode="auto">
          <a:xfrm>
            <a:off x="3586788" y="4456545"/>
            <a:ext cx="1208424" cy="1016000"/>
          </a:xfrm>
          <a:prstGeom prst="rtTriangle">
            <a:avLst/>
          </a:prstGeom>
          <a:solidFill>
            <a:srgbClr val="FBFF9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3586788" y="3733031"/>
            <a:ext cx="1" cy="287096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2347576" y="5472545"/>
            <a:ext cx="375612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542896"/>
              </p:ext>
            </p:extLst>
          </p:nvPr>
        </p:nvGraphicFramePr>
        <p:xfrm>
          <a:off x="3089370" y="4137891"/>
          <a:ext cx="432029" cy="72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1" name="Equation" r:id="rId3" imgW="279400" imgH="469900" progId="Equation.DSMT4">
                  <p:embed/>
                </p:oleObj>
              </mc:Choice>
              <mc:Fallback>
                <p:oleObj name="Equation" r:id="rId3" imgW="2794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89370" y="4137891"/>
                        <a:ext cx="432029" cy="726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622664"/>
              </p:ext>
            </p:extLst>
          </p:nvPr>
        </p:nvGraphicFramePr>
        <p:xfrm>
          <a:off x="4611831" y="5537200"/>
          <a:ext cx="432029" cy="72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2" name="Equation" r:id="rId5" imgW="279400" imgH="469900" progId="Equation.DSMT4">
                  <p:embed/>
                </p:oleObj>
              </mc:Choice>
              <mc:Fallback>
                <p:oleObj name="Equation" r:id="rId5" imgW="2794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11831" y="5537200"/>
                        <a:ext cx="432029" cy="726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229986"/>
              </p:ext>
            </p:extLst>
          </p:nvPr>
        </p:nvGraphicFramePr>
        <p:xfrm>
          <a:off x="3086292" y="5504873"/>
          <a:ext cx="432029" cy="72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3" name="Equation" r:id="rId7" imgW="279400" imgH="469900" progId="Equation.DSMT4">
                  <p:embed/>
                </p:oleObj>
              </mc:Choice>
              <mc:Fallback>
                <p:oleObj name="Equation" r:id="rId7" imgW="2794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86292" y="5504873"/>
                        <a:ext cx="432029" cy="726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 bwMode="auto">
          <a:xfrm>
            <a:off x="3571394" y="4441151"/>
            <a:ext cx="45719" cy="53879"/>
          </a:xfrm>
          <a:prstGeom prst="ellipse">
            <a:avLst/>
          </a:prstGeom>
          <a:solidFill>
            <a:srgbClr val="7AFF44"/>
          </a:solidFill>
          <a:ln w="28575" cap="flat" cmpd="sng" algn="ctr">
            <a:solidFill>
              <a:srgbClr val="3DFF2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562158" y="5432521"/>
            <a:ext cx="45719" cy="53879"/>
          </a:xfrm>
          <a:prstGeom prst="ellipse">
            <a:avLst/>
          </a:prstGeom>
          <a:solidFill>
            <a:srgbClr val="7AFF44"/>
          </a:solidFill>
          <a:ln w="28575" cap="flat" cmpd="sng" algn="ctr">
            <a:solidFill>
              <a:srgbClr val="3DFF2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61345" y="5438679"/>
            <a:ext cx="45719" cy="53879"/>
          </a:xfrm>
          <a:prstGeom prst="ellipse">
            <a:avLst/>
          </a:prstGeom>
          <a:solidFill>
            <a:srgbClr val="7AFF44"/>
          </a:solidFill>
          <a:ln w="28575" cap="flat" cmpd="sng" algn="ctr">
            <a:solidFill>
              <a:srgbClr val="3DFF2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762885" y="4416521"/>
            <a:ext cx="45719" cy="53879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575226"/>
              </p:ext>
            </p:extLst>
          </p:nvPr>
        </p:nvGraphicFramePr>
        <p:xfrm>
          <a:off x="4945063" y="4065588"/>
          <a:ext cx="39211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4" name="Equation" r:id="rId9" imgW="254000" imgH="469900" progId="Equation.DSMT4">
                  <p:embed/>
                </p:oleObj>
              </mc:Choice>
              <mc:Fallback>
                <p:oleObj name="Equation" r:id="rId9" imgW="2540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45063" y="4065588"/>
                        <a:ext cx="392112" cy="72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val 15"/>
          <p:cNvSpPr/>
          <p:nvPr/>
        </p:nvSpPr>
        <p:spPr bwMode="auto">
          <a:xfrm>
            <a:off x="3883892" y="5069224"/>
            <a:ext cx="45719" cy="53879"/>
          </a:xfrm>
          <a:prstGeom prst="ellipse">
            <a:avLst/>
          </a:prstGeom>
          <a:solidFill>
            <a:srgbClr val="008000"/>
          </a:solidFill>
          <a:ln w="28575" cap="flat" cmpd="sng" algn="ctr">
            <a:solidFill>
              <a:srgbClr val="2E924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852907"/>
              </p:ext>
            </p:extLst>
          </p:nvPr>
        </p:nvGraphicFramePr>
        <p:xfrm>
          <a:off x="3785465" y="2586663"/>
          <a:ext cx="49053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5" name="Equation" r:id="rId11" imgW="317500" imgH="469900" progId="Equation.DSMT4">
                  <p:embed/>
                </p:oleObj>
              </mc:Choice>
              <mc:Fallback>
                <p:oleObj name="Equation" r:id="rId11" imgW="3175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85465" y="2586663"/>
                        <a:ext cx="490538" cy="727075"/>
                      </a:xfrm>
                      <a:prstGeom prst="rect">
                        <a:avLst/>
                      </a:prstGeom>
                      <a:solidFill>
                        <a:srgbClr val="BAFFAC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 bwMode="auto">
          <a:xfrm flipH="1">
            <a:off x="3917758" y="3371273"/>
            <a:ext cx="161636" cy="16548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3967019" y="5113867"/>
            <a:ext cx="45719" cy="53879"/>
          </a:xfrm>
          <a:prstGeom prst="ellipse">
            <a:avLst/>
          </a:prstGeom>
          <a:solidFill>
            <a:srgbClr val="008000"/>
          </a:solidFill>
          <a:ln w="28575" cap="flat" cmpd="sng" algn="ctr">
            <a:solidFill>
              <a:srgbClr val="2E924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4023976" y="2593879"/>
            <a:ext cx="1348509" cy="25230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732811"/>
              </p:ext>
            </p:extLst>
          </p:nvPr>
        </p:nvGraphicFramePr>
        <p:xfrm>
          <a:off x="5049838" y="1800225"/>
          <a:ext cx="60801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6" name="Equation" r:id="rId13" imgW="393700" imgH="469900" progId="Equation.DSMT4">
                  <p:embed/>
                </p:oleObj>
              </mc:Choice>
              <mc:Fallback>
                <p:oleObj name="Equation" r:id="rId13" imgW="3937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49838" y="1800225"/>
                        <a:ext cx="608012" cy="727075"/>
                      </a:xfrm>
                      <a:prstGeom prst="rect">
                        <a:avLst/>
                      </a:prstGeom>
                      <a:solidFill>
                        <a:srgbClr val="BAFFA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148875" y="1045251"/>
            <a:ext cx="1271652" cy="461665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bg1"/>
                </a:solidFill>
                <a:latin typeface="Arial"/>
                <a:cs typeface="Arial"/>
              </a:rPr>
              <a:t>ε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= 0.04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4937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Consensus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24000"/>
            <a:ext cx="8096443" cy="4572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Special case of vector consensus :   </a:t>
            </a:r>
            <a:r>
              <a:rPr lang="en-US" dirty="0" smtClean="0">
                <a:solidFill>
                  <a:srgbClr val="2E9246"/>
                </a:solidFill>
              </a:rPr>
              <a:t>d = 1</a:t>
            </a:r>
          </a:p>
          <a:p>
            <a:pPr marL="0" indent="0">
              <a:buNone/>
            </a:pPr>
            <a:r>
              <a:rPr lang="en-US" dirty="0">
                <a:solidFill>
                  <a:srgbClr val="2E9246"/>
                </a:solidFill>
              </a:rPr>
              <a:t/>
            </a:r>
            <a:br>
              <a:rPr lang="en-US" dirty="0">
                <a:solidFill>
                  <a:srgbClr val="2E9246"/>
                </a:solidFill>
              </a:rPr>
            </a:br>
            <a:endParaRPr lang="en-US" dirty="0">
              <a:solidFill>
                <a:srgbClr val="2E9246"/>
              </a:solidFill>
            </a:endParaRPr>
          </a:p>
          <a:p>
            <a:r>
              <a:rPr lang="en-US" dirty="0" smtClean="0"/>
              <a:t>Necessary &amp; sufficient condition for complete graphs: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2E9246"/>
                </a:solidFill>
              </a:rPr>
              <a:t>	</a:t>
            </a:r>
            <a:r>
              <a:rPr lang="en-US" dirty="0" smtClean="0">
                <a:solidFill>
                  <a:srgbClr val="2E9246"/>
                </a:solidFill>
              </a:rPr>
              <a:t>	</a:t>
            </a:r>
            <a:r>
              <a:rPr lang="en-US" dirty="0" smtClean="0">
                <a:solidFill>
                  <a:srgbClr val="3366FF"/>
                </a:solidFill>
              </a:rPr>
              <a:t>n</a:t>
            </a:r>
            <a:r>
              <a:rPr lang="en-US" dirty="0" smtClean="0"/>
              <a:t>  </a:t>
            </a:r>
            <a:r>
              <a:rPr lang="en-US" dirty="0"/>
              <a:t>≥  </a:t>
            </a:r>
            <a:r>
              <a:rPr lang="en-US" dirty="0">
                <a:solidFill>
                  <a:srgbClr val="2E9246"/>
                </a:solidFill>
              </a:rPr>
              <a:t>3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f </a:t>
            </a:r>
            <a:r>
              <a:rPr lang="en-US" dirty="0"/>
              <a:t>+</a:t>
            </a:r>
            <a:r>
              <a:rPr lang="en-US" dirty="0" smtClean="0"/>
              <a:t>1</a:t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in </a:t>
            </a:r>
            <a:r>
              <a:rPr lang="en-US" dirty="0" smtClean="0">
                <a:solidFill>
                  <a:srgbClr val="800000"/>
                </a:solidFill>
              </a:rPr>
              <a:t>synchronous       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Lamport,Shostak,Pease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pPr marL="0" indent="0">
              <a:buNone/>
            </a:pP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smtClean="0">
                <a:solidFill>
                  <a:srgbClr val="800000"/>
                </a:solidFill>
              </a:rPr>
              <a:t>   </a:t>
            </a:r>
            <a:r>
              <a:rPr lang="en-US" dirty="0" smtClean="0"/>
              <a:t>&amp;</a:t>
            </a:r>
            <a:r>
              <a:rPr lang="en-US" dirty="0" smtClean="0">
                <a:solidFill>
                  <a:srgbClr val="800000"/>
                </a:solidFill>
              </a:rPr>
              <a:t> asynchronous </a:t>
            </a:r>
            <a:r>
              <a:rPr lang="en-US" dirty="0" smtClean="0"/>
              <a:t>systems  </a:t>
            </a:r>
            <a:r>
              <a:rPr lang="en-US" dirty="0" smtClean="0">
                <a:solidFill>
                  <a:srgbClr val="7F7F7F"/>
                </a:solidFill>
              </a:rPr>
              <a:t>[</a:t>
            </a:r>
            <a:r>
              <a:rPr lang="en-US" dirty="0" err="1" smtClean="0">
                <a:solidFill>
                  <a:srgbClr val="7F7F7F"/>
                </a:solidFill>
              </a:rPr>
              <a:t>Abraham,Amit,Dolev</a:t>
            </a:r>
            <a:r>
              <a:rPr lang="en-US" dirty="0" smtClean="0">
                <a:solidFill>
                  <a:srgbClr val="7F7F7F"/>
                </a:solidFill>
              </a:rPr>
              <a:t>]</a:t>
            </a:r>
            <a:endParaRPr lang="en-US" dirty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92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9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21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65000"/>
          <a:buFont typeface="Marlett" pitchFamily="2" charset="2"/>
          <a:buChar char="g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65000"/>
          <a:buFont typeface="Marlett" pitchFamily="2" charset="2"/>
          <a:buChar char="g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22241</TotalTime>
  <Words>1400</Words>
  <Application>Microsoft Macintosh PowerPoint</Application>
  <PresentationFormat>On-screen Show (4:3)</PresentationFormat>
  <Paragraphs>481</Paragraphs>
  <Slides>60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Default Design</vt:lpstr>
      <vt:lpstr>Equation</vt:lpstr>
      <vt:lpstr>Byzantine Vector Consensus in Complete Graphs   Nitin Vaidya University of Illinois at Urbana-Champaign  Vijay Garg University of Texas at Austin</vt:lpstr>
      <vt:lpstr>Assumptions</vt:lpstr>
      <vt:lpstr>d = 2</vt:lpstr>
      <vt:lpstr>Exact Vector Consensus</vt:lpstr>
      <vt:lpstr>PowerPoint Presentation</vt:lpstr>
      <vt:lpstr>Approximate Vector Consensus</vt:lpstr>
      <vt:lpstr>PowerPoint Presentation</vt:lpstr>
      <vt:lpstr>Traditional Consensus Problem</vt:lpstr>
      <vt:lpstr>Results</vt:lpstr>
      <vt:lpstr>Necessary and Sufficient Conditions (Complete Graphs)</vt:lpstr>
      <vt:lpstr>STOC 2013</vt:lpstr>
      <vt:lpstr>Talk Outline</vt:lpstr>
      <vt:lpstr>Synchronous Systems: n  ≥  max(3,d+1) f +1   necessary </vt:lpstr>
      <vt:lpstr>Synchronous Systems: n  ≥  max(3,d+1) f +1   necessary </vt:lpstr>
      <vt:lpstr>n ≤ d+1 = 3     when d = 2</vt:lpstr>
      <vt:lpstr>Process A’s Viewpoint</vt:lpstr>
      <vt:lpstr>Process A’s Viewpoint</vt:lpstr>
      <vt:lpstr>Process A’s Viewpoint</vt:lpstr>
      <vt:lpstr>d = 2</vt:lpstr>
      <vt:lpstr>Talk Outline</vt:lpstr>
      <vt:lpstr>Synchronous System n  ≥ max(3,d+1) f +1 </vt:lpstr>
      <vt:lpstr>d = 2,   f = 1,  n = 4</vt:lpstr>
      <vt:lpstr>n-f = 3</vt:lpstr>
      <vt:lpstr>Proof of Validity</vt:lpstr>
      <vt:lpstr>Tverberg’s Theorem</vt:lpstr>
      <vt:lpstr>Tverberg’s Theorem</vt:lpstr>
      <vt:lpstr>Claim 1: Intersection is Non-Empty</vt:lpstr>
      <vt:lpstr>Claim 1: Intersection is Non-Empty</vt:lpstr>
      <vt:lpstr>Claim 1: Intersection is Non-Empty</vt:lpstr>
      <vt:lpstr>Claim 2: Intersection in Convex Hull of Fault-Free Inputs</vt:lpstr>
      <vt:lpstr>Talk Outline</vt:lpstr>
      <vt:lpstr>Asynchronous System n  ≥ (d+2) f +1 is Necessary</vt:lpstr>
      <vt:lpstr>Talk Outline</vt:lpstr>
      <vt:lpstr>Asynchronous System n  ≥ (d+2) f +1</vt:lpstr>
      <vt:lpstr>Asynchronous System n  ≥ (d+2) f +1</vt:lpstr>
      <vt:lpstr>Step 1 in Round t</vt:lpstr>
      <vt:lpstr>Step 2 in Round t</vt:lpstr>
      <vt:lpstr>Step 2 in Round t</vt:lpstr>
      <vt:lpstr>Step 2 in Round t</vt:lpstr>
      <vt:lpstr>Validity</vt:lpstr>
      <vt:lpstr>ε-Agreement </vt:lpstr>
      <vt:lpstr>ε-Agreement </vt:lpstr>
      <vt:lpstr>ε-Agreement </vt:lpstr>
      <vt:lpstr>ε-Agreement </vt:lpstr>
      <vt:lpstr>ε-Agreement </vt:lpstr>
      <vt:lpstr>Summary</vt:lpstr>
      <vt:lpstr>Matrix Form</vt:lpstr>
      <vt:lpstr>Matrix Form</vt:lpstr>
      <vt:lpstr>Matrix Form</vt:lpstr>
      <vt:lpstr>Thanks!</vt:lpstr>
      <vt:lpstr>PowerPoint Presentation</vt:lpstr>
      <vt:lpstr>Exact Consensus</vt:lpstr>
      <vt:lpstr>Exact Consensus</vt:lpstr>
      <vt:lpstr>Exact Consensus</vt:lpstr>
      <vt:lpstr>Approximate Consensus</vt:lpstr>
      <vt:lpstr>Approximate Consensus</vt:lpstr>
      <vt:lpstr>Necessary &amp; Sufficient Condition (Complete Graphs)</vt:lpstr>
      <vt:lpstr>Necessary &amp; Sufficient Condition (Complete Graphs)</vt:lpstr>
      <vt:lpstr>Necessary &amp; Sufficient Condition (Complete Graphs)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TCP for Mobile and Wireless Hosts</dc:title>
  <dc:creator>Nitin</dc:creator>
  <cp:lastModifiedBy>Nitin Vaidya</cp:lastModifiedBy>
  <cp:revision>4428</cp:revision>
  <cp:lastPrinted>2000-07-13T16:55:05Z</cp:lastPrinted>
  <dcterms:created xsi:type="dcterms:W3CDTF">1996-09-30T18:28:10Z</dcterms:created>
  <dcterms:modified xsi:type="dcterms:W3CDTF">2013-07-18T15:22:22Z</dcterms:modified>
</cp:coreProperties>
</file>